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2"/>
  </p:notesMasterIdLst>
  <p:handoutMasterIdLst>
    <p:handoutMasterId r:id="rId23"/>
  </p:handoutMasterIdLst>
  <p:sldIdLst>
    <p:sldId id="256" r:id="rId2"/>
    <p:sldId id="293" r:id="rId3"/>
    <p:sldId id="259" r:id="rId4"/>
    <p:sldId id="280" r:id="rId5"/>
    <p:sldId id="262" r:id="rId6"/>
    <p:sldId id="274" r:id="rId7"/>
    <p:sldId id="258" r:id="rId8"/>
    <p:sldId id="282" r:id="rId9"/>
    <p:sldId id="260" r:id="rId10"/>
    <p:sldId id="284" r:id="rId11"/>
    <p:sldId id="275" r:id="rId12"/>
    <p:sldId id="285" r:id="rId13"/>
    <p:sldId id="288" r:id="rId14"/>
    <p:sldId id="286" r:id="rId15"/>
    <p:sldId id="287" r:id="rId16"/>
    <p:sldId id="289" r:id="rId17"/>
    <p:sldId id="294" r:id="rId18"/>
    <p:sldId id="295" r:id="rId19"/>
    <p:sldId id="271" r:id="rId20"/>
    <p:sldId id="265" r:id="rId21"/>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550" userDrawn="1">
          <p15:clr>
            <a:srgbClr val="A4A3A4"/>
          </p15:clr>
        </p15:guide>
        <p15:guide id="2" pos="553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行政SV02" initials="行政SV02" lastIdx="2" clrIdx="0">
    <p:extLst>
      <p:ext uri="{19B8F6BF-5375-455C-9EA6-DF929625EA0E}">
        <p15:presenceInfo xmlns:p15="http://schemas.microsoft.com/office/powerpoint/2012/main" userId="S::gyousv02@lsigpc.onmicrosoft.com::2446a470-3b13-418c-baef-c5861295c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000000"/>
    <a:srgbClr val="FCA904"/>
    <a:srgbClr val="F0AD00"/>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10" autoAdjust="0"/>
    <p:restoredTop sz="86423" autoAdjust="0"/>
  </p:normalViewPr>
  <p:slideViewPr>
    <p:cSldViewPr snapToGrid="0">
      <p:cViewPr>
        <p:scale>
          <a:sx n="90" d="100"/>
          <a:sy n="90" d="100"/>
        </p:scale>
        <p:origin x="667" y="-235"/>
      </p:cViewPr>
      <p:guideLst>
        <p:guide orient="horz" pos="550"/>
        <p:guide pos="5534"/>
      </p:guideLst>
    </p:cSldViewPr>
  </p:slideViewPr>
  <p:outlineViewPr>
    <p:cViewPr>
      <p:scale>
        <a:sx n="33" d="100"/>
        <a:sy n="33" d="100"/>
      </p:scale>
      <p:origin x="0" y="1901"/>
    </p:cViewPr>
  </p:outlineViewPr>
  <p:notesTextViewPr>
    <p:cViewPr>
      <p:scale>
        <a:sx n="100" d="100"/>
        <a:sy n="100" d="100"/>
      </p:scale>
      <p:origin x="0" y="0"/>
    </p:cViewPr>
  </p:notesTextViewPr>
  <p:sorterViewPr>
    <p:cViewPr>
      <p:scale>
        <a:sx n="100" d="100"/>
        <a:sy n="100" d="100"/>
      </p:scale>
      <p:origin x="0" y="216"/>
    </p:cViewPr>
  </p:sorterViewPr>
  <p:notesViewPr>
    <p:cSldViewPr snapToGrid="0">
      <p:cViewPr varScale="1">
        <p:scale>
          <a:sx n="57" d="100"/>
          <a:sy n="57" d="100"/>
        </p:scale>
        <p:origin x="-3346" y="-82"/>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142451862135542E-3"/>
          <c:y val="9.6400979494676697E-3"/>
          <c:w val="0.89818162612422281"/>
          <c:h val="0.90359902050532326"/>
        </c:manualLayout>
      </c:layout>
      <c:pieChart>
        <c:varyColors val="1"/>
        <c:ser>
          <c:idx val="0"/>
          <c:order val="0"/>
          <c:dLbls>
            <c:dLbl>
              <c:idx val="0"/>
              <c:layout>
                <c:manualLayout>
                  <c:x val="-0.13524802799653612"/>
                  <c:y val="0.19458164737517497"/>
                </c:manualLayout>
              </c:layout>
              <c:tx>
                <c:rich>
                  <a:bodyPr/>
                  <a:lstStyle/>
                  <a:p>
                    <a:pPr>
                      <a:defRPr sz="1100">
                        <a:latin typeface="+mn-ea"/>
                        <a:ea typeface="+mn-ea"/>
                      </a:defRPr>
                    </a:pPr>
                    <a:r>
                      <a:rPr lang="en-US" altLang="ja-JP" dirty="0"/>
                      <a:t>24.05 </a:t>
                    </a:r>
                    <a:r>
                      <a:rPr lang="ja-JP" altLang="en-US" dirty="0"/>
                      <a:t>％</a:t>
                    </a:r>
                    <a:endParaRPr lang="en-US" altLang="ja-JP" dirty="0"/>
                  </a:p>
                </c:rich>
              </c:tx>
              <c:spPr/>
              <c:showLegendKey val="0"/>
              <c:showVal val="1"/>
              <c:showCatName val="0"/>
              <c:showSerName val="0"/>
              <c:showPercent val="0"/>
              <c:showBubbleSize val="0"/>
              <c:extLst>
                <c:ext xmlns:c15="http://schemas.microsoft.com/office/drawing/2012/chart" uri="{CE6537A1-D6FC-4f65-9D91-7224C49458BB}">
                  <c15:layout>
                    <c:manualLayout>
                      <c:w val="0.41558756992457868"/>
                      <c:h val="0.26898064868975946"/>
                    </c:manualLayout>
                  </c15:layout>
                  <c15:showDataLabelsRange val="0"/>
                </c:ext>
                <c:ext xmlns:c16="http://schemas.microsoft.com/office/drawing/2014/chart" uri="{C3380CC4-5D6E-409C-BE32-E72D297353CC}">
                  <c16:uniqueId val="{00000000-AB30-4A69-93FE-47403D26B5E9}"/>
                </c:ext>
              </c:extLst>
            </c:dLbl>
            <c:dLbl>
              <c:idx val="1"/>
              <c:layout>
                <c:manualLayout>
                  <c:x val="0.26183782561660185"/>
                  <c:y val="-0.1958527590441913"/>
                </c:manualLayout>
              </c:layout>
              <c:tx>
                <c:rich>
                  <a:bodyPr/>
                  <a:lstStyle/>
                  <a:p>
                    <a:pPr>
                      <a:defRPr sz="1100">
                        <a:latin typeface="+mn-ea"/>
                        <a:ea typeface="+mn-ea"/>
                      </a:defRPr>
                    </a:pPr>
                    <a:r>
                      <a:rPr lang="en-US" altLang="ja-JP" sz="1100" dirty="0">
                        <a:latin typeface="+mn-ea"/>
                        <a:ea typeface="+mn-ea"/>
                      </a:rPr>
                      <a:t>75.95</a:t>
                    </a:r>
                    <a:r>
                      <a:rPr lang="ja-JP" altLang="en-US" sz="1100" dirty="0">
                        <a:latin typeface="+mn-ea"/>
                        <a:ea typeface="+mn-ea"/>
                      </a:rPr>
                      <a:t>％</a:t>
                    </a:r>
                    <a:endParaRPr lang="en-US" altLang="ja-JP" dirty="0"/>
                  </a:p>
                </c:rich>
              </c:tx>
              <c:spPr/>
              <c:showLegendKey val="0"/>
              <c:showVal val="1"/>
              <c:showCatName val="0"/>
              <c:showSerName val="0"/>
              <c:showPercent val="0"/>
              <c:showBubbleSize val="0"/>
              <c:extLst>
                <c:ext xmlns:c15="http://schemas.microsoft.com/office/drawing/2012/chart" uri="{CE6537A1-D6FC-4f65-9D91-7224C49458BB}">
                  <c15:layout>
                    <c:manualLayout>
                      <c:w val="0.37202800670919894"/>
                      <c:h val="0.25195158113322019"/>
                    </c:manualLayout>
                  </c15:layout>
                  <c15:showDataLabelsRange val="0"/>
                </c:ext>
                <c:ext xmlns:c16="http://schemas.microsoft.com/office/drawing/2014/chart" uri="{C3380CC4-5D6E-409C-BE32-E72D297353CC}">
                  <c16:uniqueId val="{00000001-AB30-4A69-93FE-47403D26B5E9}"/>
                </c:ext>
              </c:extLst>
            </c:dLbl>
            <c:spPr>
              <a:noFill/>
              <a:ln>
                <a:noFill/>
              </a:ln>
              <a:effectLst/>
            </c:spPr>
            <c:txPr>
              <a:bodyPr wrap="square" lIns="38100" tIns="19050" rIns="38100" bIns="19050" anchor="ctr">
                <a:spAutoFit/>
              </a:bodyPr>
              <a:lstStyle/>
              <a:p>
                <a:pPr>
                  <a:defRPr sz="1100">
                    <a:latin typeface="+mn-ea"/>
                    <a:ea typeface="+mn-ea"/>
                  </a:defRPr>
                </a:pPr>
                <a:endParaRPr lang="ja-JP"/>
              </a:p>
            </c:txPr>
            <c:showLegendKey val="0"/>
            <c:showVal val="0"/>
            <c:showCatName val="0"/>
            <c:showSerName val="0"/>
            <c:showPercent val="0"/>
            <c:showBubbleSize val="0"/>
            <c:extLst>
              <c:ext xmlns:c15="http://schemas.microsoft.com/office/drawing/2012/chart" uri="{CE6537A1-D6FC-4f65-9D91-7224C49458BB}"/>
            </c:extLst>
          </c:dLbls>
          <c:val>
            <c:numRef>
              <c:f>グラフ!$E$24:$E$25</c:f>
              <c:numCache>
                <c:formatCode>0.00%</c:formatCode>
                <c:ptCount val="2"/>
                <c:pt idx="0">
                  <c:v>0.23728813559322035</c:v>
                </c:pt>
                <c:pt idx="1">
                  <c:v>0.76271186440677963</c:v>
                </c:pt>
              </c:numCache>
            </c:numRef>
          </c:val>
          <c:extLst>
            <c:ext xmlns:c16="http://schemas.microsoft.com/office/drawing/2014/chart" uri="{C3380CC4-5D6E-409C-BE32-E72D297353CC}">
              <c16:uniqueId val="{00000002-AB30-4A69-93FE-47403D26B5E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6400" cy="496808"/>
          </a:xfrm>
          <a:prstGeom prst="rect">
            <a:avLst/>
          </a:prstGeom>
        </p:spPr>
        <p:txBody>
          <a:bodyPr vert="horz" lIns="91409" tIns="45705" rIns="91409" bIns="45705"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49689" y="1"/>
            <a:ext cx="2946400" cy="496808"/>
          </a:xfrm>
          <a:prstGeom prst="rect">
            <a:avLst/>
          </a:prstGeom>
        </p:spPr>
        <p:txBody>
          <a:bodyPr vert="horz" lIns="91409" tIns="45705" rIns="91409" bIns="45705" rtlCol="0"/>
          <a:lstStyle>
            <a:lvl1pPr algn="r">
              <a:defRPr sz="1200">
                <a:latin typeface="Arial" charset="0"/>
                <a:ea typeface="ＭＳ Ｐゴシック" pitchFamily="50" charset="-128"/>
              </a:defRPr>
            </a:lvl1pPr>
          </a:lstStyle>
          <a:p>
            <a:pPr>
              <a:defRPr/>
            </a:pPr>
            <a:fld id="{3D611FCA-529C-438B-9EAF-36BC2ABD31A1}" type="datetimeFigureOut">
              <a:rPr lang="ja-JP" altLang="en-US"/>
              <a:pPr>
                <a:defRPr/>
              </a:pPr>
              <a:t>2024/3/6</a:t>
            </a:fld>
            <a:endParaRPr lang="ja-JP" altLang="en-US" dirty="0"/>
          </a:p>
        </p:txBody>
      </p:sp>
      <p:sp>
        <p:nvSpPr>
          <p:cNvPr id="4" name="フッター プレースホルダ 3"/>
          <p:cNvSpPr>
            <a:spLocks noGrp="1"/>
          </p:cNvSpPr>
          <p:nvPr>
            <p:ph type="ftr" sz="quarter" idx="2"/>
          </p:nvPr>
        </p:nvSpPr>
        <p:spPr>
          <a:xfrm>
            <a:off x="1" y="9428244"/>
            <a:ext cx="2946400" cy="496808"/>
          </a:xfrm>
          <a:prstGeom prst="rect">
            <a:avLst/>
          </a:prstGeom>
        </p:spPr>
        <p:txBody>
          <a:bodyPr vert="horz" lIns="91409" tIns="45705" rIns="91409" bIns="45705"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49689" y="9428244"/>
            <a:ext cx="2946400" cy="496808"/>
          </a:xfrm>
          <a:prstGeom prst="rect">
            <a:avLst/>
          </a:prstGeom>
        </p:spPr>
        <p:txBody>
          <a:bodyPr vert="horz" lIns="91409" tIns="45705" rIns="91409" bIns="45705" rtlCol="0" anchor="b"/>
          <a:lstStyle>
            <a:lvl1pPr algn="r">
              <a:defRPr sz="1200">
                <a:latin typeface="Arial" charset="0"/>
                <a:ea typeface="ＭＳ Ｐゴシック" pitchFamily="50" charset="-128"/>
              </a:defRPr>
            </a:lvl1pPr>
          </a:lstStyle>
          <a:p>
            <a:pPr>
              <a:defRPr/>
            </a:pPr>
            <a:fld id="{9EDCE865-1FE5-4279-91F8-04B28AC86259}" type="slidenum">
              <a:rPr lang="ja-JP" altLang="en-US"/>
              <a:pPr>
                <a:defRPr/>
              </a:pPr>
              <a:t>‹#›</a:t>
            </a:fld>
            <a:endParaRPr lang="ja-JP" altLang="en-US" dirty="0"/>
          </a:p>
        </p:txBody>
      </p:sp>
    </p:spTree>
    <p:extLst>
      <p:ext uri="{BB962C8B-B14F-4D97-AF65-F5344CB8AC3E}">
        <p14:creationId xmlns:p14="http://schemas.microsoft.com/office/powerpoint/2010/main" val="3346171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4813" cy="496808"/>
          </a:xfrm>
          <a:prstGeom prst="rect">
            <a:avLst/>
          </a:prstGeom>
        </p:spPr>
        <p:txBody>
          <a:bodyPr vert="horz" lIns="91291" tIns="45646" rIns="91291" bIns="4564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51276" y="1"/>
            <a:ext cx="2944813" cy="496808"/>
          </a:xfrm>
          <a:prstGeom prst="rect">
            <a:avLst/>
          </a:prstGeom>
        </p:spPr>
        <p:txBody>
          <a:bodyPr vert="horz" lIns="91291" tIns="45646" rIns="91291" bIns="45646" rtlCol="0"/>
          <a:lstStyle>
            <a:lvl1pPr algn="r">
              <a:defRPr sz="1200">
                <a:latin typeface="Arial" charset="0"/>
                <a:ea typeface="ＭＳ Ｐゴシック" pitchFamily="50" charset="-128"/>
              </a:defRPr>
            </a:lvl1pPr>
          </a:lstStyle>
          <a:p>
            <a:pPr>
              <a:defRPr/>
            </a:pPr>
            <a:fld id="{35A649E8-E207-43F4-A30B-C5A70BFAA229}" type="datetimeFigureOut">
              <a:rPr lang="ja-JP" altLang="en-US"/>
              <a:pPr>
                <a:defRPr/>
              </a:pPr>
              <a:t>2024/3/6</a:t>
            </a:fld>
            <a:endParaRPr lang="ja-JP" altLang="en-US" dirty="0"/>
          </a:p>
        </p:txBody>
      </p:sp>
      <p:sp>
        <p:nvSpPr>
          <p:cNvPr id="4" name="スライド イメージ プレースホルダ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1" tIns="45646" rIns="91291" bIns="45646" rtlCol="0" anchor="ctr"/>
          <a:lstStyle/>
          <a:p>
            <a:pPr lvl="0"/>
            <a:endParaRPr lang="ja-JP" altLang="en-US" noProof="0" dirty="0"/>
          </a:p>
        </p:txBody>
      </p:sp>
      <p:sp>
        <p:nvSpPr>
          <p:cNvPr id="5" name="ノート プレースホルダ 4"/>
          <p:cNvSpPr>
            <a:spLocks noGrp="1"/>
          </p:cNvSpPr>
          <p:nvPr>
            <p:ph type="body" sz="quarter" idx="3"/>
          </p:nvPr>
        </p:nvSpPr>
        <p:spPr>
          <a:xfrm>
            <a:off x="679451" y="4715710"/>
            <a:ext cx="5438775" cy="4466511"/>
          </a:xfrm>
          <a:prstGeom prst="rect">
            <a:avLst/>
          </a:prstGeom>
        </p:spPr>
        <p:txBody>
          <a:bodyPr vert="horz" lIns="91291" tIns="45646" rIns="91291" bIns="4564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428244"/>
            <a:ext cx="2944813" cy="496808"/>
          </a:xfrm>
          <a:prstGeom prst="rect">
            <a:avLst/>
          </a:prstGeom>
        </p:spPr>
        <p:txBody>
          <a:bodyPr vert="horz" lIns="91291" tIns="45646" rIns="91291" bIns="4564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1276" y="9428244"/>
            <a:ext cx="2944813" cy="496808"/>
          </a:xfrm>
          <a:prstGeom prst="rect">
            <a:avLst/>
          </a:prstGeom>
        </p:spPr>
        <p:txBody>
          <a:bodyPr vert="horz" lIns="91291" tIns="45646" rIns="91291" bIns="45646" rtlCol="0" anchor="b"/>
          <a:lstStyle>
            <a:lvl1pPr algn="r">
              <a:defRPr sz="1200">
                <a:latin typeface="Arial" charset="0"/>
                <a:ea typeface="ＭＳ Ｐゴシック" pitchFamily="50" charset="-128"/>
              </a:defRPr>
            </a:lvl1pPr>
          </a:lstStyle>
          <a:p>
            <a:pPr>
              <a:defRPr/>
            </a:pPr>
            <a:fld id="{EE9AF5E3-C819-43AF-BBAA-6553CE2274C5}" type="slidenum">
              <a:rPr lang="ja-JP" altLang="en-US"/>
              <a:pPr>
                <a:defRPr/>
              </a:pPr>
              <a:t>‹#›</a:t>
            </a:fld>
            <a:endParaRPr lang="ja-JP" altLang="en-US" dirty="0"/>
          </a:p>
        </p:txBody>
      </p:sp>
    </p:spTree>
    <p:extLst>
      <p:ext uri="{BB962C8B-B14F-4D97-AF65-F5344CB8AC3E}">
        <p14:creationId xmlns:p14="http://schemas.microsoft.com/office/powerpoint/2010/main" val="453378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1</a:t>
            </a:fld>
            <a:endParaRPr lang="ja-JP" altLang="en-US" dirty="0"/>
          </a:p>
        </p:txBody>
      </p:sp>
    </p:spTree>
    <p:extLst>
      <p:ext uri="{BB962C8B-B14F-4D97-AF65-F5344CB8AC3E}">
        <p14:creationId xmlns:p14="http://schemas.microsoft.com/office/powerpoint/2010/main" val="4229248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225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73FCA6-1A33-4734-AB12-4166F640CE51}" type="slidenum">
              <a:rPr lang="ja-JP" altLang="en-US" smtClean="0">
                <a:ea typeface="ＭＳ Ｐゴシック" charset="-128"/>
              </a:rPr>
              <a:pPr/>
              <a:t>10</a:t>
            </a:fld>
            <a:endParaRPr lang="ja-JP" altLang="en-US">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23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FFC59A-FC82-4CC2-B7B3-39829B863FD3}" type="slidenum">
              <a:rPr lang="ja-JP" altLang="en-US" smtClean="0">
                <a:ea typeface="ＭＳ Ｐゴシック" charset="-128"/>
              </a:rPr>
              <a:pPr/>
              <a:t>11</a:t>
            </a:fld>
            <a:endParaRPr lang="ja-JP" altLang="en-US">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23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FFC59A-FC82-4CC2-B7B3-39829B863FD3}" type="slidenum">
              <a:rPr lang="ja-JP" altLang="en-US" smtClean="0">
                <a:ea typeface="ＭＳ Ｐゴシック" charset="-128"/>
              </a:rPr>
              <a:pPr/>
              <a:t>12</a:t>
            </a:fld>
            <a:endParaRPr lang="ja-JP" altLang="en-US">
              <a:ea typeface="ＭＳ Ｐゴシック" charset="-128"/>
            </a:endParaRPr>
          </a:p>
        </p:txBody>
      </p:sp>
    </p:spTree>
    <p:extLst>
      <p:ext uri="{BB962C8B-B14F-4D97-AF65-F5344CB8AC3E}">
        <p14:creationId xmlns:p14="http://schemas.microsoft.com/office/powerpoint/2010/main" val="391049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23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FFC59A-FC82-4CC2-B7B3-39829B863FD3}" type="slidenum">
              <a:rPr lang="ja-JP" altLang="en-US" smtClean="0">
                <a:ea typeface="ＭＳ Ｐゴシック" charset="-128"/>
              </a:rPr>
              <a:pPr/>
              <a:t>13</a:t>
            </a:fld>
            <a:endParaRPr lang="ja-JP" altLang="en-US">
              <a:ea typeface="ＭＳ Ｐゴシック" charset="-128"/>
            </a:endParaRPr>
          </a:p>
        </p:txBody>
      </p:sp>
    </p:spTree>
    <p:extLst>
      <p:ext uri="{BB962C8B-B14F-4D97-AF65-F5344CB8AC3E}">
        <p14:creationId xmlns:p14="http://schemas.microsoft.com/office/powerpoint/2010/main" val="206376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14</a:t>
            </a:fld>
            <a:endParaRPr lang="ja-JP" altLang="en-US" dirty="0"/>
          </a:p>
        </p:txBody>
      </p:sp>
    </p:spTree>
    <p:extLst>
      <p:ext uri="{BB962C8B-B14F-4D97-AF65-F5344CB8AC3E}">
        <p14:creationId xmlns:p14="http://schemas.microsoft.com/office/powerpoint/2010/main" val="156779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15</a:t>
            </a:fld>
            <a:endParaRPr lang="ja-JP" altLang="en-US" dirty="0"/>
          </a:p>
        </p:txBody>
      </p:sp>
    </p:spTree>
    <p:extLst>
      <p:ext uri="{BB962C8B-B14F-4D97-AF65-F5344CB8AC3E}">
        <p14:creationId xmlns:p14="http://schemas.microsoft.com/office/powerpoint/2010/main" val="307155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16</a:t>
            </a:fld>
            <a:endParaRPr lang="ja-JP" altLang="en-US" dirty="0"/>
          </a:p>
        </p:txBody>
      </p:sp>
    </p:spTree>
    <p:extLst>
      <p:ext uri="{BB962C8B-B14F-4D97-AF65-F5344CB8AC3E}">
        <p14:creationId xmlns:p14="http://schemas.microsoft.com/office/powerpoint/2010/main" val="2271476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17</a:t>
            </a:fld>
            <a:endParaRPr lang="ja-JP" altLang="en-US" dirty="0"/>
          </a:p>
        </p:txBody>
      </p:sp>
    </p:spTree>
    <p:extLst>
      <p:ext uri="{BB962C8B-B14F-4D97-AF65-F5344CB8AC3E}">
        <p14:creationId xmlns:p14="http://schemas.microsoft.com/office/powerpoint/2010/main" val="417649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18</a:t>
            </a:fld>
            <a:endParaRPr lang="ja-JP" altLang="en-US" dirty="0"/>
          </a:p>
        </p:txBody>
      </p:sp>
    </p:spTree>
    <p:extLst>
      <p:ext uri="{BB962C8B-B14F-4D97-AF65-F5344CB8AC3E}">
        <p14:creationId xmlns:p14="http://schemas.microsoft.com/office/powerpoint/2010/main" val="182339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19</a:t>
            </a:fld>
            <a:endParaRPr lang="ja-JP" altLang="en-US" dirty="0"/>
          </a:p>
        </p:txBody>
      </p:sp>
    </p:spTree>
    <p:extLst>
      <p:ext uri="{BB962C8B-B14F-4D97-AF65-F5344CB8AC3E}">
        <p14:creationId xmlns:p14="http://schemas.microsoft.com/office/powerpoint/2010/main" val="373375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2</a:t>
            </a:fld>
            <a:endParaRPr lang="ja-JP" altLang="en-US" dirty="0"/>
          </a:p>
        </p:txBody>
      </p:sp>
    </p:spTree>
    <p:extLst>
      <p:ext uri="{BB962C8B-B14F-4D97-AF65-F5344CB8AC3E}">
        <p14:creationId xmlns:p14="http://schemas.microsoft.com/office/powerpoint/2010/main" val="213931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20</a:t>
            </a:fld>
            <a:endParaRPr lang="ja-JP" altLang="en-US" dirty="0"/>
          </a:p>
        </p:txBody>
      </p:sp>
    </p:spTree>
    <p:extLst>
      <p:ext uri="{BB962C8B-B14F-4D97-AF65-F5344CB8AC3E}">
        <p14:creationId xmlns:p14="http://schemas.microsoft.com/office/powerpoint/2010/main" val="422364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3</a:t>
            </a:fld>
            <a:endParaRPr lang="ja-JP" altLang="en-US" dirty="0"/>
          </a:p>
        </p:txBody>
      </p:sp>
    </p:spTree>
    <p:extLst>
      <p:ext uri="{BB962C8B-B14F-4D97-AF65-F5344CB8AC3E}">
        <p14:creationId xmlns:p14="http://schemas.microsoft.com/office/powerpoint/2010/main" val="115783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4</a:t>
            </a:fld>
            <a:endParaRPr lang="ja-JP" altLang="en-US" dirty="0"/>
          </a:p>
        </p:txBody>
      </p:sp>
    </p:spTree>
    <p:extLst>
      <p:ext uri="{BB962C8B-B14F-4D97-AF65-F5344CB8AC3E}">
        <p14:creationId xmlns:p14="http://schemas.microsoft.com/office/powerpoint/2010/main" val="361314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5</a:t>
            </a:fld>
            <a:endParaRPr lang="ja-JP" altLang="en-US" dirty="0"/>
          </a:p>
        </p:txBody>
      </p:sp>
    </p:spTree>
    <p:extLst>
      <p:ext uri="{BB962C8B-B14F-4D97-AF65-F5344CB8AC3E}">
        <p14:creationId xmlns:p14="http://schemas.microsoft.com/office/powerpoint/2010/main" val="276659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E9AF5E3-C819-43AF-BBAA-6553CE2274C5}" type="slidenum">
              <a:rPr lang="ja-JP" altLang="en-US" smtClean="0"/>
              <a:pPr>
                <a:defRPr/>
              </a:pPr>
              <a:t>6</a:t>
            </a:fld>
            <a:endParaRPr lang="ja-JP" altLang="en-US" dirty="0"/>
          </a:p>
        </p:txBody>
      </p:sp>
    </p:spTree>
    <p:extLst>
      <p:ext uri="{BB962C8B-B14F-4D97-AF65-F5344CB8AC3E}">
        <p14:creationId xmlns:p14="http://schemas.microsoft.com/office/powerpoint/2010/main" val="425023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204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F41082-8D24-4EA1-BCFB-57F84DB236B1}" type="slidenum">
              <a:rPr lang="ja-JP" altLang="en-US" smtClean="0">
                <a:ea typeface="ＭＳ Ｐゴシック" charset="-128"/>
              </a:rPr>
              <a:pPr/>
              <a:t>7</a:t>
            </a:fld>
            <a:endParaRPr lang="en-US" altLang="ja-JP">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15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7565D0-7BED-47B5-BED0-944965155BC7}" type="slidenum">
              <a:rPr lang="ja-JP" altLang="en-US" smtClean="0">
                <a:ea typeface="ＭＳ Ｐゴシック" charset="-128"/>
              </a:rPr>
              <a:pPr/>
              <a:t>8</a:t>
            </a:fld>
            <a:endParaRPr lang="en-US" altLang="ja-JP">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225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73FCA6-1A33-4734-AB12-4166F640CE51}" type="slidenum">
              <a:rPr lang="ja-JP" altLang="en-US" smtClean="0">
                <a:ea typeface="ＭＳ Ｐゴシック" charset="-128"/>
              </a:rPr>
              <a:pPr/>
              <a:t>9</a:t>
            </a:fld>
            <a:endParaRPr lang="ja-JP" altLang="en-US">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正方形/長方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正方形/長方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正方形/長方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 name="正方形/長方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11" name="角丸四角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12" name="角丸四角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3" name="正方形/長方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 name="正方形/長方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 name="正方形/長方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6" name="正方形/長方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ja-JP" altLang="en-US"/>
              <a:t>マスタ タイトルの書式設定</a:t>
            </a:r>
            <a:endParaRPr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7" name="日付プレースホルダ 27"/>
          <p:cNvSpPr>
            <a:spLocks noGrp="1"/>
          </p:cNvSpPr>
          <p:nvPr>
            <p:ph type="dt" sz="half" idx="10"/>
          </p:nvPr>
        </p:nvSpPr>
        <p:spPr>
          <a:xfrm>
            <a:off x="6705600" y="4206875"/>
            <a:ext cx="960438" cy="457200"/>
          </a:xfrm>
        </p:spPr>
        <p:txBody>
          <a:bodyPr/>
          <a:lstStyle>
            <a:lvl1pPr>
              <a:defRPr/>
            </a:lvl1pPr>
          </a:lstStyle>
          <a:p>
            <a:pPr>
              <a:defRPr/>
            </a:pPr>
            <a:fld id="{D72A5109-F332-4F9C-8CF9-E7942E63C236}" type="datetimeFigureOut">
              <a:rPr lang="ja-JP" altLang="en-US"/>
              <a:pPr>
                <a:defRPr/>
              </a:pPr>
              <a:t>2024/3/6</a:t>
            </a:fld>
            <a:endParaRPr lang="ja-JP" altLang="en-US" dirty="0"/>
          </a:p>
        </p:txBody>
      </p:sp>
      <p:sp>
        <p:nvSpPr>
          <p:cNvPr id="18" name="フッター プレースホルダ 16"/>
          <p:cNvSpPr>
            <a:spLocks noGrp="1"/>
          </p:cNvSpPr>
          <p:nvPr>
            <p:ph type="ftr" sz="quarter" idx="11"/>
          </p:nvPr>
        </p:nvSpPr>
        <p:spPr>
          <a:xfrm>
            <a:off x="5410200" y="4205288"/>
            <a:ext cx="1295400" cy="457200"/>
          </a:xfrm>
        </p:spPr>
        <p:txBody>
          <a:bodyPr/>
          <a:lstStyle>
            <a:lvl1pPr>
              <a:defRPr/>
            </a:lvl1pPr>
          </a:lstStyle>
          <a:p>
            <a:pPr>
              <a:defRPr/>
            </a:pPr>
            <a:endParaRPr lang="ja-JP" altLang="en-US"/>
          </a:p>
        </p:txBody>
      </p:sp>
      <p:sp>
        <p:nvSpPr>
          <p:cNvPr id="19" name="スライド番号プレースホルダ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AAFD832-7FAC-4E63-A36F-7E52C51E1AF8}"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2E3D1FB0-088C-42D2-98E1-10D7AAA4B851}" type="datetimeFigureOut">
              <a:rPr lang="ja-JP" altLang="en-US"/>
              <a:pPr>
                <a:defRPr/>
              </a:pPr>
              <a:t>2024/3/6</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196DC04C-EB38-414E-B6A8-4EC321D77F19}"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9BA288B6-67FF-44C7-9050-CB4F843E4083}" type="datetimeFigureOut">
              <a:rPr lang="ja-JP" altLang="en-US"/>
              <a:pPr>
                <a:defRPr/>
              </a:pPr>
              <a:t>2024/3/6</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4CAEC7B3-3D91-405A-899F-22557AD0938D}"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5" name="Picture 1"/>
          <p:cNvPicPr>
            <a:picLocks noChangeAspect="1" noChangeArrowheads="1"/>
          </p:cNvPicPr>
          <p:nvPr userDrawn="1"/>
        </p:nvPicPr>
        <p:blipFill>
          <a:blip r:embed="rId2" cstate="print"/>
          <a:srcRect/>
          <a:stretch>
            <a:fillRect/>
          </a:stretch>
        </p:blipFill>
        <p:spPr bwMode="auto">
          <a:xfrm>
            <a:off x="7153275" y="6580188"/>
            <a:ext cx="1495425" cy="258762"/>
          </a:xfrm>
          <a:prstGeom prst="rect">
            <a:avLst/>
          </a:prstGeom>
          <a:noFill/>
          <a:ln w="9525">
            <a:noFill/>
            <a:miter lim="800000"/>
            <a:headEnd/>
            <a:tailEnd/>
          </a:ln>
        </p:spPr>
      </p:pic>
      <p:sp>
        <p:nvSpPr>
          <p:cNvPr id="6" name="Line 40"/>
          <p:cNvSpPr>
            <a:spLocks noChangeShapeType="1"/>
          </p:cNvSpPr>
          <p:nvPr userDrawn="1"/>
        </p:nvSpPr>
        <p:spPr bwMode="auto">
          <a:xfrm>
            <a:off x="0" y="6453188"/>
            <a:ext cx="9144000" cy="0"/>
          </a:xfrm>
          <a:prstGeom prst="line">
            <a:avLst/>
          </a:prstGeom>
          <a:noFill/>
          <a:ln w="22225">
            <a:solidFill>
              <a:srgbClr val="66FF66"/>
            </a:solidFill>
            <a:round/>
            <a:headEnd/>
            <a:tailEnd/>
          </a:ln>
          <a:effectLst/>
        </p:spPr>
        <p:txBody>
          <a:bodyPr/>
          <a:lstStyle/>
          <a:p>
            <a:pPr fontAlgn="auto">
              <a:spcBef>
                <a:spcPts val="0"/>
              </a:spcBef>
              <a:spcAft>
                <a:spcPts val="0"/>
              </a:spcAft>
              <a:defRPr/>
            </a:pPr>
            <a:endParaRPr lang="ja-JP" altLang="en-US" dirty="0">
              <a:latin typeface="+mn-lt"/>
              <a:ea typeface="+mn-ea"/>
            </a:endParaRPr>
          </a:p>
        </p:txBody>
      </p:sp>
      <p:sp>
        <p:nvSpPr>
          <p:cNvPr id="7" name="Line 41"/>
          <p:cNvSpPr>
            <a:spLocks noChangeShapeType="1"/>
          </p:cNvSpPr>
          <p:nvPr userDrawn="1"/>
        </p:nvSpPr>
        <p:spPr bwMode="auto">
          <a:xfrm>
            <a:off x="0" y="6526213"/>
            <a:ext cx="9144000" cy="0"/>
          </a:xfrm>
          <a:prstGeom prst="line">
            <a:avLst/>
          </a:prstGeom>
          <a:noFill/>
          <a:ln w="38100">
            <a:solidFill>
              <a:schemeClr val="accent2"/>
            </a:solidFill>
            <a:round/>
            <a:headEnd/>
            <a:tailEnd/>
          </a:ln>
          <a:effectLst/>
        </p:spPr>
        <p:txBody>
          <a:bodyPr/>
          <a:lstStyle/>
          <a:p>
            <a:pPr fontAlgn="auto">
              <a:spcBef>
                <a:spcPts val="0"/>
              </a:spcBef>
              <a:spcAft>
                <a:spcPts val="0"/>
              </a:spcAft>
              <a:defRPr/>
            </a:pPr>
            <a:endParaRPr lang="ja-JP" altLang="en-US" dirty="0">
              <a:latin typeface="+mn-lt"/>
              <a:ea typeface="+mn-ea"/>
            </a:endParaRPr>
          </a:p>
        </p:txBody>
      </p:sp>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日付プレースホルダ 3"/>
          <p:cNvSpPr>
            <a:spLocks noGrp="1"/>
          </p:cNvSpPr>
          <p:nvPr>
            <p:ph type="dt" sz="half" idx="10"/>
          </p:nvPr>
        </p:nvSpPr>
        <p:spPr/>
        <p:txBody>
          <a:bodyPr/>
          <a:lstStyle>
            <a:lvl1pPr>
              <a:defRPr/>
            </a:lvl1pPr>
          </a:lstStyle>
          <a:p>
            <a:pPr>
              <a:defRPr/>
            </a:pPr>
            <a:fld id="{35D89811-67D9-47D6-9E03-4AABB3922A02}" type="datetimeFigureOut">
              <a:rPr lang="ja-JP" altLang="en-US"/>
              <a:pPr>
                <a:defRPr/>
              </a:pPr>
              <a:t>2024/3/6</a:t>
            </a:fld>
            <a:endParaRPr lang="ja-JP" altLang="en-US" dirty="0"/>
          </a:p>
        </p:txBody>
      </p:sp>
      <p:sp>
        <p:nvSpPr>
          <p:cNvPr id="9"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 5"/>
          <p:cNvSpPr>
            <a:spLocks noGrp="1"/>
          </p:cNvSpPr>
          <p:nvPr>
            <p:ph type="sldNum" sz="quarter" idx="12"/>
          </p:nvPr>
        </p:nvSpPr>
        <p:spPr/>
        <p:txBody>
          <a:bodyPr/>
          <a:lstStyle>
            <a:lvl1pPr>
              <a:defRPr/>
            </a:lvl1pPr>
          </a:lstStyle>
          <a:p>
            <a:pPr>
              <a:defRPr/>
            </a:pPr>
            <a:fld id="{D45E8A43-4344-435C-8E73-703447BFB12D}" type="slidenum">
              <a:rPr lang="ja-JP" altLang="en-US"/>
              <a:pPr>
                <a:defRPr/>
              </a:pPr>
              <a:t>‹#›</a:t>
            </a:fld>
            <a:endParaRPr lang="ja-JP" altLang="en-US" dirty="0"/>
          </a:p>
        </p:txBody>
      </p:sp>
      <p:pic>
        <p:nvPicPr>
          <p:cNvPr id="1026" name="Picture 2" descr="C:\Users\admin\Desktop\Pマーク20180704(サイズ小).bm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01075" y="6580188"/>
            <a:ext cx="197644" cy="213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13"/>
          <p:cNvSpPr>
            <a:spLocks noGrp="1"/>
          </p:cNvSpPr>
          <p:nvPr>
            <p:ph type="dt" sz="half" idx="10"/>
          </p:nvPr>
        </p:nvSpPr>
        <p:spPr/>
        <p:txBody>
          <a:bodyPr/>
          <a:lstStyle>
            <a:lvl1pPr>
              <a:defRPr/>
            </a:lvl1pPr>
          </a:lstStyle>
          <a:p>
            <a:pPr>
              <a:defRPr/>
            </a:pPr>
            <a:fld id="{AA2B6B38-BBE3-46D6-BCD7-6AC2C1692E3C}" type="datetimeFigureOut">
              <a:rPr lang="ja-JP" altLang="en-US"/>
              <a:pPr>
                <a:defRPr/>
              </a:pPr>
              <a:t>2024/3/6</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50E59C65-7604-4B34-8A61-3125B704DEDF}"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9A9F7060-8408-4A55-8324-0FB1B08FB1D6}" type="datetimeFigureOut">
              <a:rPr lang="ja-JP" altLang="en-US"/>
              <a:pPr>
                <a:defRPr/>
              </a:pPr>
              <a:t>2024/3/6</a:t>
            </a:fld>
            <a:endParaRPr lang="ja-JP" altLang="en-US" dirty="0"/>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DFD444E2-CF30-4120-BE2A-749016AE1771}"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lstStyle>
            <a:lvl1pPr>
              <a:defRPr sz="4000" b="0" i="0" cap="none" baseline="0"/>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25"/>
          <p:cNvSpPr>
            <a:spLocks noGrp="1"/>
          </p:cNvSpPr>
          <p:nvPr>
            <p:ph type="dt" sz="half" idx="10"/>
          </p:nvPr>
        </p:nvSpPr>
        <p:spPr/>
        <p:txBody>
          <a:bodyPr rtlCol="0"/>
          <a:lstStyle>
            <a:lvl1pPr>
              <a:defRPr/>
            </a:lvl1pPr>
          </a:lstStyle>
          <a:p>
            <a:pPr>
              <a:defRPr/>
            </a:pPr>
            <a:fld id="{6031D84E-01D7-4CC0-B7C9-E10D9F0A5DA8}" type="datetimeFigureOut">
              <a:rPr lang="ja-JP" altLang="en-US"/>
              <a:pPr>
                <a:defRPr/>
              </a:pPr>
              <a:t>2024/3/6</a:t>
            </a:fld>
            <a:endParaRPr lang="ja-JP" altLang="en-US" dirty="0"/>
          </a:p>
        </p:txBody>
      </p:sp>
      <p:sp>
        <p:nvSpPr>
          <p:cNvPr id="8" name="スライド番号プレースホルダ 26"/>
          <p:cNvSpPr>
            <a:spLocks noGrp="1"/>
          </p:cNvSpPr>
          <p:nvPr>
            <p:ph type="sldNum" sz="quarter" idx="11"/>
          </p:nvPr>
        </p:nvSpPr>
        <p:spPr/>
        <p:txBody>
          <a:bodyPr rtlCol="0"/>
          <a:lstStyle>
            <a:lvl1pPr>
              <a:defRPr/>
            </a:lvl1pPr>
          </a:lstStyle>
          <a:p>
            <a:pPr>
              <a:defRPr/>
            </a:pPr>
            <a:fld id="{FCA41C01-3BB4-4153-A4EE-D4C7B98B1C9D}" type="slidenum">
              <a:rPr lang="ja-JP" altLang="en-US"/>
              <a:pPr>
                <a:defRPr/>
              </a:pPr>
              <a:t>‹#›</a:t>
            </a:fld>
            <a:endParaRPr lang="ja-JP" altLang="en-US" dirty="0"/>
          </a:p>
        </p:txBody>
      </p:sp>
      <p:sp>
        <p:nvSpPr>
          <p:cNvPr id="9" name="フッター プレースホルダ 27"/>
          <p:cNvSpPr>
            <a:spLocks noGrp="1"/>
          </p:cNvSpPr>
          <p:nvPr>
            <p:ph type="ftr" sz="quarter" idx="12"/>
          </p:nvPr>
        </p:nvSpPr>
        <p:spPr/>
        <p:txBody>
          <a:bodyPr rtlCol="0"/>
          <a:lstStyle>
            <a:lvl1pPr>
              <a:defRPr/>
            </a:lvl1pPr>
          </a:lstStyle>
          <a:p>
            <a:pPr>
              <a:defRPr/>
            </a:pP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lstStyle>
            <a:lvl1pPr>
              <a:defRPr sz="4000">
                <a:solidFill>
                  <a:schemeClr val="tx2"/>
                </a:solidFill>
              </a:defRPr>
            </a:lvl1pPr>
          </a:lstStyle>
          <a:p>
            <a:r>
              <a:rPr lang="ja-JP" altLang="en-US"/>
              <a:t>マスタ タイトルの書式設定</a:t>
            </a:r>
            <a:endParaRPr lang="en-US"/>
          </a:p>
        </p:txBody>
      </p:sp>
      <p:sp>
        <p:nvSpPr>
          <p:cNvPr id="3" name="日付プレースホルダ 2"/>
          <p:cNvSpPr>
            <a:spLocks noGrp="1"/>
          </p:cNvSpPr>
          <p:nvPr>
            <p:ph type="dt" sz="half" idx="10"/>
          </p:nvPr>
        </p:nvSpPr>
        <p:spPr>
          <a:xfrm>
            <a:off x="6583363" y="612775"/>
            <a:ext cx="957262" cy="457200"/>
          </a:xfrm>
        </p:spPr>
        <p:txBody>
          <a:bodyPr/>
          <a:lstStyle>
            <a:lvl1pPr>
              <a:defRPr/>
            </a:lvl1pPr>
          </a:lstStyle>
          <a:p>
            <a:pPr>
              <a:defRPr/>
            </a:pPr>
            <a:fld id="{FA05E758-7F51-4F43-9043-246516B30967}" type="datetimeFigureOut">
              <a:rPr lang="ja-JP" altLang="en-US"/>
              <a:pPr>
                <a:defRPr/>
              </a:pPr>
              <a:t>2024/3/6</a:t>
            </a:fld>
            <a:endParaRPr lang="ja-JP" altLang="en-US" dirty="0"/>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vl1pPr>
          </a:lstStyle>
          <a:p>
            <a:pPr>
              <a:defRPr/>
            </a:pPr>
            <a:fld id="{F0F40190-D103-4C0B-ABC7-75E601387B9D}"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fld id="{BB31A9CC-C62C-49A6-951E-A8B1731830C7}" type="datetimeFigureOut">
              <a:rPr lang="ja-JP" altLang="en-US"/>
              <a:pPr>
                <a:defRPr/>
              </a:pPr>
              <a:t>2024/3/6</a:t>
            </a:fld>
            <a:endParaRPr lang="ja-JP" altLang="en-US" dirty="0"/>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2"/>
          <p:cNvSpPr>
            <a:spLocks noGrp="1"/>
          </p:cNvSpPr>
          <p:nvPr>
            <p:ph type="sldNum" sz="quarter" idx="12"/>
          </p:nvPr>
        </p:nvSpPr>
        <p:spPr/>
        <p:txBody>
          <a:bodyPr/>
          <a:lstStyle>
            <a:lvl1pPr>
              <a:defRPr/>
            </a:lvl1pPr>
          </a:lstStyle>
          <a:p>
            <a:pPr>
              <a:defRPr/>
            </a:pPr>
            <a:fld id="{C51C01D5-2D28-4A65-B2BD-C8F31E484C14}"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778F4C0A-ECC6-4B04-81D0-9BCE659DAA0F}" type="datetimeFigureOut">
              <a:rPr lang="ja-JP" altLang="en-US"/>
              <a:pPr>
                <a:defRPr/>
              </a:pPr>
              <a:t>2024/3/6</a:t>
            </a:fld>
            <a:endParaRPr lang="ja-JP" altLang="en-US" dirty="0"/>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BC0BF74C-11F1-4174-A27E-12BB4E92FB20}"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ja-JP" altLang="en-US"/>
              <a:t>マスタ タイトルの書式設定</a:t>
            </a:r>
            <a:endParaRPr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4" name="テキスト プレースホルダ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ja-JP" altLang="en-US"/>
              <a:t>マスタ テキストの書式設定</a:t>
            </a:r>
          </a:p>
        </p:txBody>
      </p:sp>
      <p:sp>
        <p:nvSpPr>
          <p:cNvPr id="5" name="日付プレースホルダ 13"/>
          <p:cNvSpPr>
            <a:spLocks noGrp="1"/>
          </p:cNvSpPr>
          <p:nvPr>
            <p:ph type="dt" sz="half" idx="10"/>
          </p:nvPr>
        </p:nvSpPr>
        <p:spPr/>
        <p:txBody>
          <a:bodyPr/>
          <a:lstStyle>
            <a:lvl1pPr>
              <a:defRPr/>
            </a:lvl1pPr>
          </a:lstStyle>
          <a:p>
            <a:pPr>
              <a:defRPr/>
            </a:pPr>
            <a:fld id="{77F88CF9-AA96-49D3-9E77-D383E619FCD5}" type="datetimeFigureOut">
              <a:rPr lang="ja-JP" altLang="en-US"/>
              <a:pPr>
                <a:defRPr/>
              </a:pPr>
              <a:t>2024/3/6</a:t>
            </a:fld>
            <a:endParaRPr lang="ja-JP" altLang="en-US" dirty="0"/>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84277B5D-094F-405F-B86D-40949AFCA646}"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正方形/長方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9" name="正方形/長方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0" name="正方形/長方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1" name="正方形/長方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2" name="正方形/長方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33" name="角丸四角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34" name="角丸四角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5" name="正方形/長方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6" name="正方形/長方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7" name="正方形/長方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8" name="正方形/長方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39" name="正方形/長方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40" name="正方形/長方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39" name="タイトル プレースホルダ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endParaRPr lang="en-US"/>
          </a:p>
        </p:txBody>
      </p:sp>
      <p:sp>
        <p:nvSpPr>
          <p:cNvPr id="1040" name="テキスト プレースホルダ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 name="日付プレースホルダ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1" sz="800">
                <a:solidFill>
                  <a:schemeClr val="accent2"/>
                </a:solidFill>
                <a:latin typeface="+mn-lt"/>
                <a:ea typeface="+mn-ea"/>
              </a:defRPr>
            </a:lvl1pPr>
          </a:lstStyle>
          <a:p>
            <a:pPr>
              <a:defRPr/>
            </a:pPr>
            <a:fld id="{6FB7FFBA-A941-464F-ADD4-DFDCD2FD02D2}" type="datetimeFigureOut">
              <a:rPr lang="ja-JP" altLang="en-US"/>
              <a:pPr>
                <a:defRPr/>
              </a:pPr>
              <a:t>2024/3/6</a:t>
            </a:fld>
            <a:endParaRPr lang="ja-JP" altLang="en-US" dirty="0"/>
          </a:p>
        </p:txBody>
      </p:sp>
      <p:sp>
        <p:nvSpPr>
          <p:cNvPr id="3" name="フッター プレースホルダ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1" sz="800">
                <a:solidFill>
                  <a:schemeClr val="accent2"/>
                </a:solidFill>
                <a:latin typeface="+mn-lt"/>
                <a:ea typeface="+mn-ea"/>
              </a:defRPr>
            </a:lvl1pPr>
          </a:lstStyle>
          <a:p>
            <a:pPr>
              <a:defRPr/>
            </a:pPr>
            <a:endParaRPr lang="ja-JP" altLang="en-US"/>
          </a:p>
        </p:txBody>
      </p:sp>
      <p:sp>
        <p:nvSpPr>
          <p:cNvPr id="23" name="スライド番号プレースホルダ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1" sz="1800">
                <a:solidFill>
                  <a:srgbClr val="FFFFFF"/>
                </a:solidFill>
                <a:latin typeface="+mn-lt"/>
                <a:ea typeface="+mn-ea"/>
              </a:defRPr>
            </a:lvl1pPr>
          </a:lstStyle>
          <a:p>
            <a:pPr>
              <a:defRPr/>
            </a:pPr>
            <a:fld id="{B57D98B7-E103-453F-8B5F-F86620934BE6}"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5900" r:id="rId1"/>
    <p:sldLayoutId id="2147485901" r:id="rId2"/>
    <p:sldLayoutId id="2147485893" r:id="rId3"/>
    <p:sldLayoutId id="2147485894" r:id="rId4"/>
    <p:sldLayoutId id="2147485902" r:id="rId5"/>
    <p:sldLayoutId id="2147485903" r:id="rId6"/>
    <p:sldLayoutId id="2147485895" r:id="rId7"/>
    <p:sldLayoutId id="2147485896" r:id="rId8"/>
    <p:sldLayoutId id="2147485897" r:id="rId9"/>
    <p:sldLayoutId id="2147485898" r:id="rId10"/>
    <p:sldLayoutId id="2147485899" r:id="rId11"/>
  </p:sldLayoutIdLst>
  <p:txStyles>
    <p:title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2pPr>
      <a:lvl3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3pPr>
      <a:lvl4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4pPr>
      <a:lvl5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5pPr>
      <a:lvl6pPr marL="457200" algn="l" rtl="0" fontAlgn="base">
        <a:spcBef>
          <a:spcPct val="0"/>
        </a:spcBef>
        <a:spcAft>
          <a:spcPct val="0"/>
        </a:spcAft>
        <a:defRPr kumimoji="1" sz="4000">
          <a:solidFill>
            <a:schemeClr val="tx2"/>
          </a:solidFill>
          <a:latin typeface="Trebuchet MS" pitchFamily="34" charset="0"/>
          <a:ea typeface="HGｺﾞｼｯｸM" pitchFamily="49" charset="-128"/>
        </a:defRPr>
      </a:lvl6pPr>
      <a:lvl7pPr marL="914400" algn="l" rtl="0" fontAlgn="base">
        <a:spcBef>
          <a:spcPct val="0"/>
        </a:spcBef>
        <a:spcAft>
          <a:spcPct val="0"/>
        </a:spcAft>
        <a:defRPr kumimoji="1" sz="4000">
          <a:solidFill>
            <a:schemeClr val="tx2"/>
          </a:solidFill>
          <a:latin typeface="Trebuchet MS" pitchFamily="34" charset="0"/>
          <a:ea typeface="HGｺﾞｼｯｸM" pitchFamily="49" charset="-128"/>
        </a:defRPr>
      </a:lvl7pPr>
      <a:lvl8pPr marL="1371600" algn="l" rtl="0" fontAlgn="base">
        <a:spcBef>
          <a:spcPct val="0"/>
        </a:spcBef>
        <a:spcAft>
          <a:spcPct val="0"/>
        </a:spcAft>
        <a:defRPr kumimoji="1" sz="4000">
          <a:solidFill>
            <a:schemeClr val="tx2"/>
          </a:solidFill>
          <a:latin typeface="Trebuchet MS" pitchFamily="34" charset="0"/>
          <a:ea typeface="HGｺﾞｼｯｸM" pitchFamily="49" charset="-128"/>
        </a:defRPr>
      </a:lvl8pPr>
      <a:lvl9pPr marL="1828800" algn="l" rtl="0" fontAlgn="base">
        <a:spcBef>
          <a:spcPct val="0"/>
        </a:spcBef>
        <a:spcAft>
          <a:spcPct val="0"/>
        </a:spcAft>
        <a:defRPr kumimoji="1" sz="4000">
          <a:solidFill>
            <a:schemeClr val="tx2"/>
          </a:solidFill>
          <a:latin typeface="Trebuchet MS" pitchFamily="34" charset="0"/>
          <a:ea typeface="HGｺﾞｼｯｸM" pitchFamily="49" charset="-128"/>
        </a:defRPr>
      </a:lvl9pPr>
    </p:titleStyle>
    <p:bodyStyle>
      <a:lvl1pPr marL="365125" indent="-255588" algn="l" rtl="0" eaLnBrk="0" fontAlgn="base" hangingPunct="0">
        <a:spcBef>
          <a:spcPts val="300"/>
        </a:spcBef>
        <a:spcAft>
          <a:spcPct val="0"/>
        </a:spcAft>
        <a:buClr>
          <a:srgbClr val="E66C7D"/>
        </a:buClr>
        <a:buFont typeface="Georgia" pitchFamily="18" charset="0"/>
        <a:buChar char="•"/>
        <a:defRPr kumimoji="1"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kumimoji="1"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kumimoji="1"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kumimoji="1"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E66C7D"/>
        </a:buClr>
        <a:buFont typeface="Georgia" pitchFamily="18" charset="0"/>
        <a:buChar char="▫"/>
        <a:defRPr kumimoji="1" sz="2000" kern="1200">
          <a:solidFill>
            <a:srgbClr val="E66C7D"/>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hart" Target="../charts/char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3" cstate="print"/>
          <a:srcRect/>
          <a:stretch>
            <a:fillRect/>
          </a:stretch>
        </p:blipFill>
        <p:spPr bwMode="auto">
          <a:xfrm>
            <a:off x="4057650" y="5691188"/>
            <a:ext cx="4648200" cy="803275"/>
          </a:xfrm>
          <a:prstGeom prst="rect">
            <a:avLst/>
          </a:prstGeom>
          <a:noFill/>
          <a:ln w="9525">
            <a:noFill/>
            <a:miter lim="800000"/>
            <a:headEnd/>
            <a:tailEnd/>
          </a:ln>
        </p:spPr>
      </p:pic>
      <p:sp>
        <p:nvSpPr>
          <p:cNvPr id="6147" name="タイトル 1"/>
          <p:cNvSpPr>
            <a:spLocks noGrp="1"/>
          </p:cNvSpPr>
          <p:nvPr>
            <p:ph type="ctrTitle"/>
          </p:nvPr>
        </p:nvSpPr>
        <p:spPr>
          <a:xfrm>
            <a:off x="0" y="2401888"/>
            <a:ext cx="9144000" cy="955675"/>
          </a:xfrm>
        </p:spPr>
        <p:txBody>
          <a:bodyPr/>
          <a:lstStyle/>
          <a:p>
            <a:pPr algn="ctr" eaLnBrk="1" hangingPunct="1"/>
            <a:r>
              <a:rPr lang="ja-JP" altLang="en-US" sz="3200" dirty="0"/>
              <a:t>札幌市コールセンター</a:t>
            </a:r>
            <a:br>
              <a:rPr lang="en-US" altLang="ja-JP" sz="3200" dirty="0"/>
            </a:br>
            <a:r>
              <a:rPr lang="zh-TW" altLang="en-US" sz="3200" dirty="0"/>
              <a:t>市民満足度調査</a:t>
            </a:r>
            <a:r>
              <a:rPr lang="ja-JP" altLang="en-US" sz="3200" dirty="0"/>
              <a:t>報告書</a:t>
            </a:r>
            <a:br>
              <a:rPr lang="en-US" altLang="ja-JP" sz="3200" dirty="0"/>
            </a:br>
            <a:r>
              <a:rPr lang="ja-JP" altLang="en-US" sz="2000" dirty="0"/>
              <a:t>（</a:t>
            </a:r>
            <a:r>
              <a:rPr lang="en-US" altLang="ja-JP" sz="2000" dirty="0"/>
              <a:t>2024</a:t>
            </a:r>
            <a:r>
              <a:rPr lang="ja-JP" altLang="en-US" sz="2000" dirty="0"/>
              <a:t>年　</a:t>
            </a:r>
            <a:r>
              <a:rPr lang="en-US" altLang="ja-JP" sz="2000" dirty="0"/>
              <a:t>2</a:t>
            </a:r>
            <a:r>
              <a:rPr lang="ja-JP" altLang="en-US" sz="2000" dirty="0"/>
              <a:t>月</a:t>
            </a:r>
            <a:r>
              <a:rPr lang="en-US" altLang="ja-JP" sz="2000" dirty="0"/>
              <a:t>14</a:t>
            </a:r>
            <a:r>
              <a:rPr lang="ja-JP" altLang="en-US" sz="2000" dirty="0"/>
              <a:t>日～</a:t>
            </a:r>
            <a:r>
              <a:rPr lang="en-US" altLang="ja-JP" sz="2000" dirty="0"/>
              <a:t>2</a:t>
            </a:r>
            <a:r>
              <a:rPr lang="ja-JP" altLang="en-US" sz="2000" dirty="0"/>
              <a:t>月</a:t>
            </a:r>
            <a:r>
              <a:rPr lang="en-US" altLang="ja-JP" sz="2000" dirty="0"/>
              <a:t>20</a:t>
            </a:r>
            <a:r>
              <a:rPr lang="ja-JP" altLang="en-US" sz="2000" dirty="0"/>
              <a:t>日）</a:t>
            </a:r>
          </a:p>
        </p:txBody>
      </p:sp>
      <p:sp>
        <p:nvSpPr>
          <p:cNvPr id="6148" name="サブタイトル 2"/>
          <p:cNvSpPr>
            <a:spLocks noGrp="1"/>
          </p:cNvSpPr>
          <p:nvPr>
            <p:ph type="subTitle" idx="1"/>
          </p:nvPr>
        </p:nvSpPr>
        <p:spPr>
          <a:xfrm>
            <a:off x="6256337" y="5552209"/>
            <a:ext cx="2390775" cy="685800"/>
          </a:xfrm>
        </p:spPr>
        <p:txBody>
          <a:bodyPr/>
          <a:lstStyle/>
          <a:p>
            <a:pPr marL="63500" eaLnBrk="1" hangingPunct="1"/>
            <a:r>
              <a:rPr lang="ja-JP" altLang="en-US" dirty="0"/>
              <a:t>　　　　　</a:t>
            </a:r>
            <a:endParaRPr lang="en-US" altLang="ja-JP" dirty="0"/>
          </a:p>
          <a:p>
            <a:pPr marL="63500" eaLnBrk="1" hangingPunct="1"/>
            <a:r>
              <a:rPr lang="ja-JP" altLang="en-US" sz="1800" dirty="0"/>
              <a:t>　　　　　　　　　　　　　　　　　　　　　　　</a:t>
            </a:r>
            <a:endParaRPr lang="en-US" altLang="ja-JP" sz="1800" dirty="0"/>
          </a:p>
          <a:p>
            <a:pPr marL="63500" eaLnBrk="1" hangingPunct="1"/>
            <a:r>
              <a:rPr lang="ja-JP" altLang="en-US" sz="1800" dirty="0"/>
              <a:t>　　</a:t>
            </a:r>
            <a:r>
              <a:rPr lang="en-US" altLang="ja-JP" sz="1600" dirty="0"/>
              <a:t>2024</a:t>
            </a:r>
            <a:r>
              <a:rPr lang="ja-JP" altLang="en-US" sz="1600" dirty="0"/>
              <a:t>年</a:t>
            </a:r>
            <a:r>
              <a:rPr lang="en-US" altLang="ja-JP" sz="1600" dirty="0"/>
              <a:t>3</a:t>
            </a:r>
            <a:r>
              <a:rPr lang="ja-JP" altLang="en-US" sz="1600" dirty="0"/>
              <a:t>月</a:t>
            </a:r>
            <a:r>
              <a:rPr lang="en-US" altLang="ja-JP" sz="1600" dirty="0"/>
              <a:t>7</a:t>
            </a:r>
            <a:r>
              <a:rPr lang="ja-JP" altLang="en-US" sz="1600" dirty="0"/>
              <a:t>日</a:t>
            </a:r>
          </a:p>
        </p:txBody>
      </p:sp>
      <p:sp>
        <p:nvSpPr>
          <p:cNvPr id="6149" name="テキスト ボックス 4"/>
          <p:cNvSpPr txBox="1">
            <a:spLocks noChangeArrowheads="1"/>
          </p:cNvSpPr>
          <p:nvPr/>
        </p:nvSpPr>
        <p:spPr bwMode="auto">
          <a:xfrm>
            <a:off x="107950" y="457200"/>
            <a:ext cx="7343775" cy="523875"/>
          </a:xfrm>
          <a:prstGeom prst="rect">
            <a:avLst/>
          </a:prstGeom>
          <a:noFill/>
          <a:ln w="9525">
            <a:noFill/>
            <a:miter lim="800000"/>
            <a:headEnd/>
            <a:tailEnd/>
          </a:ln>
        </p:spPr>
        <p:txBody>
          <a:bodyPr>
            <a:spAutoFit/>
          </a:bodyPr>
          <a:lstStyle/>
          <a:p>
            <a:r>
              <a:rPr lang="ja-JP" altLang="en-US" sz="2800" u="sng" dirty="0"/>
              <a:t>総務局広報部市民の声を聞く課　御中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93688" y="447675"/>
            <a:ext cx="8229600" cy="460375"/>
          </a:xfrm>
        </p:spPr>
        <p:txBody>
          <a:bodyPr/>
          <a:lstStyle/>
          <a:p>
            <a:pPr eaLnBrk="1" hangingPunct="1"/>
            <a:r>
              <a:rPr lang="ja-JP" altLang="en-US" sz="2000" dirty="0"/>
              <a:t>調査データ⑦（コメント－</a:t>
            </a:r>
            <a:r>
              <a:rPr lang="en-US" altLang="ja-JP" sz="2000" dirty="0"/>
              <a:t>2</a:t>
            </a:r>
            <a:r>
              <a:rPr lang="ja-JP" altLang="en-US" sz="2000" dirty="0"/>
              <a:t>　全件表示）</a:t>
            </a:r>
          </a:p>
        </p:txBody>
      </p:sp>
      <p:sp>
        <p:nvSpPr>
          <p:cNvPr id="14339" name="テキスト ボックス 8"/>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dirty="0"/>
              <a:t>8</a:t>
            </a:r>
            <a:endParaRPr lang="ja-JP" altLang="en-US" dirty="0"/>
          </a:p>
        </p:txBody>
      </p:sp>
      <p:pic>
        <p:nvPicPr>
          <p:cNvPr id="4" name="図 3">
            <a:extLst>
              <a:ext uri="{FF2B5EF4-FFF2-40B4-BE49-F238E27FC236}">
                <a16:creationId xmlns:a16="http://schemas.microsoft.com/office/drawing/2014/main" id="{3671B8D8-DD2E-38A8-FF82-48B38CE4ACA6}"/>
              </a:ext>
            </a:extLst>
          </p:cNvPr>
          <p:cNvPicPr>
            <a:picLocks noChangeAspect="1"/>
          </p:cNvPicPr>
          <p:nvPr/>
        </p:nvPicPr>
        <p:blipFill>
          <a:blip r:embed="rId3"/>
          <a:stretch>
            <a:fillRect/>
          </a:stretch>
        </p:blipFill>
        <p:spPr>
          <a:xfrm>
            <a:off x="364872" y="908050"/>
            <a:ext cx="8414255" cy="5428742"/>
          </a:xfrm>
          <a:prstGeom prst="rect">
            <a:avLst/>
          </a:prstGeom>
        </p:spPr>
      </p:pic>
    </p:spTree>
    <p:extLst>
      <p:ext uri="{BB962C8B-B14F-4D97-AF65-F5344CB8AC3E}">
        <p14:creationId xmlns:p14="http://schemas.microsoft.com/office/powerpoint/2010/main" val="398704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46856" y="430617"/>
            <a:ext cx="8229600" cy="460375"/>
          </a:xfrm>
        </p:spPr>
        <p:txBody>
          <a:bodyPr/>
          <a:lstStyle/>
          <a:p>
            <a:pPr eaLnBrk="1" hangingPunct="1"/>
            <a:r>
              <a:rPr lang="ja-JP" altLang="en-US" sz="2000" dirty="0"/>
              <a:t>調査データ⑧（コメント－</a:t>
            </a:r>
            <a:r>
              <a:rPr lang="en-US" altLang="ja-JP" sz="2000" dirty="0"/>
              <a:t>3</a:t>
            </a:r>
            <a:r>
              <a:rPr lang="ja-JP" altLang="en-US" sz="2000" dirty="0"/>
              <a:t>　全件表示）</a:t>
            </a:r>
          </a:p>
        </p:txBody>
      </p:sp>
      <p:sp>
        <p:nvSpPr>
          <p:cNvPr id="15363" name="テキスト ボックス 8"/>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dirty="0"/>
              <a:t>9</a:t>
            </a:r>
            <a:endParaRPr lang="ja-JP" altLang="en-US" dirty="0"/>
          </a:p>
        </p:txBody>
      </p:sp>
      <p:pic>
        <p:nvPicPr>
          <p:cNvPr id="7" name="図 6">
            <a:extLst>
              <a:ext uri="{FF2B5EF4-FFF2-40B4-BE49-F238E27FC236}">
                <a16:creationId xmlns:a16="http://schemas.microsoft.com/office/drawing/2014/main" id="{AADF1F61-238E-5D6E-AB66-5121F177C03C}"/>
              </a:ext>
            </a:extLst>
          </p:cNvPr>
          <p:cNvPicPr>
            <a:picLocks noChangeAspect="1"/>
          </p:cNvPicPr>
          <p:nvPr/>
        </p:nvPicPr>
        <p:blipFill>
          <a:blip r:embed="rId3"/>
          <a:stretch>
            <a:fillRect/>
          </a:stretch>
        </p:blipFill>
        <p:spPr>
          <a:xfrm>
            <a:off x="380637" y="890992"/>
            <a:ext cx="8382727" cy="2606970"/>
          </a:xfrm>
          <a:prstGeom prst="rect">
            <a:avLst/>
          </a:prstGeom>
        </p:spPr>
      </p:pic>
      <p:pic>
        <p:nvPicPr>
          <p:cNvPr id="8" name="図 7">
            <a:extLst>
              <a:ext uri="{FF2B5EF4-FFF2-40B4-BE49-F238E27FC236}">
                <a16:creationId xmlns:a16="http://schemas.microsoft.com/office/drawing/2014/main" id="{EDD41FB8-5B2A-7DBA-71B8-04B740A624E3}"/>
              </a:ext>
            </a:extLst>
          </p:cNvPr>
          <p:cNvPicPr>
            <a:picLocks noChangeAspect="1"/>
          </p:cNvPicPr>
          <p:nvPr/>
        </p:nvPicPr>
        <p:blipFill>
          <a:blip r:embed="rId4"/>
          <a:stretch>
            <a:fillRect/>
          </a:stretch>
        </p:blipFill>
        <p:spPr>
          <a:xfrm>
            <a:off x="380637" y="3584448"/>
            <a:ext cx="8382727" cy="2743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90513" y="400050"/>
            <a:ext cx="8229600" cy="460375"/>
          </a:xfrm>
        </p:spPr>
        <p:txBody>
          <a:bodyPr/>
          <a:lstStyle/>
          <a:p>
            <a:pPr eaLnBrk="1" hangingPunct="1"/>
            <a:r>
              <a:rPr lang="ja-JP" altLang="en-US" sz="2000" dirty="0"/>
              <a:t>調査データ⑨（コメント－</a:t>
            </a:r>
            <a:r>
              <a:rPr lang="en-US" altLang="ja-JP" sz="2000" dirty="0"/>
              <a:t>4</a:t>
            </a:r>
            <a:r>
              <a:rPr lang="ja-JP" altLang="en-US" sz="2000" dirty="0"/>
              <a:t>　全件表示）</a:t>
            </a:r>
          </a:p>
        </p:txBody>
      </p:sp>
      <p:sp>
        <p:nvSpPr>
          <p:cNvPr id="15363" name="テキスト ボックス 8"/>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dirty="0"/>
              <a:t>10</a:t>
            </a:r>
            <a:endParaRPr lang="ja-JP" altLang="en-US" dirty="0"/>
          </a:p>
        </p:txBody>
      </p:sp>
      <p:pic>
        <p:nvPicPr>
          <p:cNvPr id="3" name="図 2">
            <a:extLst>
              <a:ext uri="{FF2B5EF4-FFF2-40B4-BE49-F238E27FC236}">
                <a16:creationId xmlns:a16="http://schemas.microsoft.com/office/drawing/2014/main" id="{BD6E8B89-84F9-C3C6-D101-66B8E36C83C4}"/>
              </a:ext>
            </a:extLst>
          </p:cNvPr>
          <p:cNvPicPr>
            <a:picLocks noChangeAspect="1"/>
          </p:cNvPicPr>
          <p:nvPr/>
        </p:nvPicPr>
        <p:blipFill>
          <a:blip r:embed="rId3"/>
          <a:stretch>
            <a:fillRect/>
          </a:stretch>
        </p:blipFill>
        <p:spPr>
          <a:xfrm>
            <a:off x="353202" y="860425"/>
            <a:ext cx="8437595" cy="5444195"/>
          </a:xfrm>
          <a:prstGeom prst="rect">
            <a:avLst/>
          </a:prstGeom>
        </p:spPr>
      </p:pic>
    </p:spTree>
    <p:extLst>
      <p:ext uri="{BB962C8B-B14F-4D97-AF65-F5344CB8AC3E}">
        <p14:creationId xmlns:p14="http://schemas.microsoft.com/office/powerpoint/2010/main" val="111346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37331" y="427037"/>
            <a:ext cx="8229600" cy="460375"/>
          </a:xfrm>
        </p:spPr>
        <p:txBody>
          <a:bodyPr/>
          <a:lstStyle/>
          <a:p>
            <a:pPr eaLnBrk="1" hangingPunct="1"/>
            <a:r>
              <a:rPr lang="ja-JP" altLang="en-US" sz="2000" dirty="0"/>
              <a:t>調査データ⑩（コメント－</a:t>
            </a:r>
            <a:r>
              <a:rPr lang="en-US" altLang="ja-JP" sz="2000" dirty="0"/>
              <a:t>5</a:t>
            </a:r>
            <a:r>
              <a:rPr lang="ja-JP" altLang="en-US" sz="2000" dirty="0"/>
              <a:t>　全件表示）</a:t>
            </a:r>
          </a:p>
        </p:txBody>
      </p:sp>
      <p:sp>
        <p:nvSpPr>
          <p:cNvPr id="15363" name="テキスト ボックス 8"/>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dirty="0"/>
              <a:t>11</a:t>
            </a:r>
            <a:endParaRPr lang="ja-JP" altLang="en-US" dirty="0"/>
          </a:p>
        </p:txBody>
      </p:sp>
      <p:pic>
        <p:nvPicPr>
          <p:cNvPr id="3" name="図 2">
            <a:extLst>
              <a:ext uri="{FF2B5EF4-FFF2-40B4-BE49-F238E27FC236}">
                <a16:creationId xmlns:a16="http://schemas.microsoft.com/office/drawing/2014/main" id="{4DA4CB30-260F-20C8-3E78-FED34F95F6FF}"/>
              </a:ext>
            </a:extLst>
          </p:cNvPr>
          <p:cNvPicPr>
            <a:picLocks noChangeAspect="1"/>
          </p:cNvPicPr>
          <p:nvPr/>
        </p:nvPicPr>
        <p:blipFill>
          <a:blip r:embed="rId3"/>
          <a:stretch>
            <a:fillRect/>
          </a:stretch>
        </p:blipFill>
        <p:spPr>
          <a:xfrm>
            <a:off x="337961" y="887411"/>
            <a:ext cx="8468078" cy="5393316"/>
          </a:xfrm>
          <a:prstGeom prst="rect">
            <a:avLst/>
          </a:prstGeom>
        </p:spPr>
      </p:pic>
    </p:spTree>
    <p:extLst>
      <p:ext uri="{BB962C8B-B14F-4D97-AF65-F5344CB8AC3E}">
        <p14:creationId xmlns:p14="http://schemas.microsoft.com/office/powerpoint/2010/main" val="274874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23838" y="438150"/>
            <a:ext cx="8229600" cy="460375"/>
          </a:xfrm>
        </p:spPr>
        <p:txBody>
          <a:bodyPr/>
          <a:lstStyle/>
          <a:p>
            <a:pPr eaLnBrk="1" hangingPunct="1"/>
            <a:r>
              <a:rPr lang="ja-JP" altLang="en-US" sz="2000" dirty="0"/>
              <a:t>調査データ⑪（コメント－</a:t>
            </a:r>
            <a:r>
              <a:rPr lang="en-US" altLang="ja-JP" sz="2000" dirty="0"/>
              <a:t>6</a:t>
            </a:r>
            <a:r>
              <a:rPr lang="ja-JP" altLang="en-US" sz="2000" dirty="0"/>
              <a:t>　全件表示）</a:t>
            </a:r>
          </a:p>
        </p:txBody>
      </p:sp>
      <p:sp>
        <p:nvSpPr>
          <p:cNvPr id="16387" name="テキスト ボックス 8"/>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dirty="0"/>
              <a:t>12</a:t>
            </a:r>
            <a:endParaRPr lang="ja-JP" altLang="en-US" dirty="0"/>
          </a:p>
        </p:txBody>
      </p:sp>
      <p:pic>
        <p:nvPicPr>
          <p:cNvPr id="3" name="図 2">
            <a:extLst>
              <a:ext uri="{FF2B5EF4-FFF2-40B4-BE49-F238E27FC236}">
                <a16:creationId xmlns:a16="http://schemas.microsoft.com/office/drawing/2014/main" id="{421BB3D2-2E76-5E31-C117-2C93EAB5B76D}"/>
              </a:ext>
            </a:extLst>
          </p:cNvPr>
          <p:cNvPicPr>
            <a:picLocks noChangeAspect="1"/>
          </p:cNvPicPr>
          <p:nvPr/>
        </p:nvPicPr>
        <p:blipFill>
          <a:blip r:embed="rId3"/>
          <a:stretch>
            <a:fillRect/>
          </a:stretch>
        </p:blipFill>
        <p:spPr>
          <a:xfrm>
            <a:off x="430645" y="988291"/>
            <a:ext cx="8282709" cy="5220393"/>
          </a:xfrm>
          <a:prstGeom prst="rect">
            <a:avLst/>
          </a:prstGeom>
        </p:spPr>
      </p:pic>
    </p:spTree>
    <p:extLst>
      <p:ext uri="{BB962C8B-B14F-4D97-AF65-F5344CB8AC3E}">
        <p14:creationId xmlns:p14="http://schemas.microsoft.com/office/powerpoint/2010/main" val="251676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16771" y="526794"/>
            <a:ext cx="8229600" cy="334860"/>
          </a:xfrm>
        </p:spPr>
        <p:txBody>
          <a:bodyPr/>
          <a:lstStyle/>
          <a:p>
            <a:pPr eaLnBrk="1" hangingPunct="1"/>
            <a:r>
              <a:rPr lang="ja-JP" altLang="en-US" sz="2000" dirty="0"/>
              <a:t>調査データ⑫（コメント－</a:t>
            </a:r>
            <a:r>
              <a:rPr lang="en-US" altLang="ja-JP" sz="2000" dirty="0"/>
              <a:t>7</a:t>
            </a:r>
            <a:r>
              <a:rPr lang="ja-JP" altLang="en-US" sz="2000" dirty="0"/>
              <a:t>　全件表示）</a:t>
            </a:r>
          </a:p>
        </p:txBody>
      </p:sp>
      <p:sp>
        <p:nvSpPr>
          <p:cNvPr id="16387" name="テキスト ボックス 8"/>
          <p:cNvSpPr txBox="1">
            <a:spLocks noChangeArrowheads="1"/>
          </p:cNvSpPr>
          <p:nvPr/>
        </p:nvSpPr>
        <p:spPr bwMode="auto">
          <a:xfrm>
            <a:off x="4132826" y="6524625"/>
            <a:ext cx="576263" cy="369888"/>
          </a:xfrm>
          <a:prstGeom prst="rect">
            <a:avLst/>
          </a:prstGeom>
          <a:noFill/>
          <a:ln w="9525">
            <a:noFill/>
            <a:miter lim="800000"/>
            <a:headEnd/>
            <a:tailEnd/>
          </a:ln>
        </p:spPr>
        <p:txBody>
          <a:bodyPr>
            <a:spAutoFit/>
          </a:bodyPr>
          <a:lstStyle/>
          <a:p>
            <a:pPr algn="ctr"/>
            <a:r>
              <a:rPr lang="en-US" altLang="ja-JP" dirty="0"/>
              <a:t>13</a:t>
            </a:r>
            <a:endParaRPr lang="ja-JP" altLang="en-US" dirty="0"/>
          </a:p>
        </p:txBody>
      </p:sp>
      <p:pic>
        <p:nvPicPr>
          <p:cNvPr id="4" name="図 3">
            <a:extLst>
              <a:ext uri="{FF2B5EF4-FFF2-40B4-BE49-F238E27FC236}">
                <a16:creationId xmlns:a16="http://schemas.microsoft.com/office/drawing/2014/main" id="{BD5FFEC0-BC28-6727-FE15-5A74595C3BAC}"/>
              </a:ext>
            </a:extLst>
          </p:cNvPr>
          <p:cNvPicPr>
            <a:picLocks noChangeAspect="1"/>
          </p:cNvPicPr>
          <p:nvPr/>
        </p:nvPicPr>
        <p:blipFill>
          <a:blip r:embed="rId3"/>
          <a:stretch>
            <a:fillRect/>
          </a:stretch>
        </p:blipFill>
        <p:spPr>
          <a:xfrm>
            <a:off x="339509" y="969264"/>
            <a:ext cx="8464982" cy="5293932"/>
          </a:xfrm>
          <a:prstGeom prst="rect">
            <a:avLst/>
          </a:prstGeom>
        </p:spPr>
      </p:pic>
    </p:spTree>
    <p:extLst>
      <p:ext uri="{BB962C8B-B14F-4D97-AF65-F5344CB8AC3E}">
        <p14:creationId xmlns:p14="http://schemas.microsoft.com/office/powerpoint/2010/main" val="138090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16771" y="410804"/>
            <a:ext cx="8229600" cy="460375"/>
          </a:xfrm>
        </p:spPr>
        <p:txBody>
          <a:bodyPr/>
          <a:lstStyle/>
          <a:p>
            <a:pPr eaLnBrk="1" hangingPunct="1"/>
            <a:r>
              <a:rPr lang="ja-JP" altLang="en-US" sz="2000" dirty="0"/>
              <a:t>調査データ⑬（コメント－</a:t>
            </a:r>
            <a:r>
              <a:rPr lang="en-US" altLang="ja-JP" sz="2000" dirty="0"/>
              <a:t>8</a:t>
            </a:r>
            <a:r>
              <a:rPr lang="ja-JP" altLang="en-US" sz="2000" dirty="0"/>
              <a:t>　全件表示）</a:t>
            </a:r>
          </a:p>
        </p:txBody>
      </p:sp>
      <p:sp>
        <p:nvSpPr>
          <p:cNvPr id="16387" name="テキスト ボックス 8"/>
          <p:cNvSpPr txBox="1">
            <a:spLocks noChangeArrowheads="1"/>
          </p:cNvSpPr>
          <p:nvPr/>
        </p:nvSpPr>
        <p:spPr bwMode="auto">
          <a:xfrm>
            <a:off x="4132826" y="6524625"/>
            <a:ext cx="576263" cy="369888"/>
          </a:xfrm>
          <a:prstGeom prst="rect">
            <a:avLst/>
          </a:prstGeom>
          <a:noFill/>
          <a:ln w="9525">
            <a:noFill/>
            <a:miter lim="800000"/>
            <a:headEnd/>
            <a:tailEnd/>
          </a:ln>
        </p:spPr>
        <p:txBody>
          <a:bodyPr>
            <a:spAutoFit/>
          </a:bodyPr>
          <a:lstStyle/>
          <a:p>
            <a:pPr algn="ctr"/>
            <a:r>
              <a:rPr lang="en-US" altLang="ja-JP" dirty="0"/>
              <a:t>14</a:t>
            </a:r>
            <a:endParaRPr lang="ja-JP" altLang="en-US" dirty="0"/>
          </a:p>
        </p:txBody>
      </p:sp>
      <p:pic>
        <p:nvPicPr>
          <p:cNvPr id="3" name="図 2">
            <a:extLst>
              <a:ext uri="{FF2B5EF4-FFF2-40B4-BE49-F238E27FC236}">
                <a16:creationId xmlns:a16="http://schemas.microsoft.com/office/drawing/2014/main" id="{1CE0D68D-26A0-55C4-EAC3-B3A93287A1C2}"/>
              </a:ext>
            </a:extLst>
          </p:cNvPr>
          <p:cNvPicPr>
            <a:picLocks noChangeAspect="1"/>
          </p:cNvPicPr>
          <p:nvPr/>
        </p:nvPicPr>
        <p:blipFill>
          <a:blip r:embed="rId3"/>
          <a:stretch>
            <a:fillRect/>
          </a:stretch>
        </p:blipFill>
        <p:spPr>
          <a:xfrm>
            <a:off x="334913" y="950976"/>
            <a:ext cx="8474175" cy="5272270"/>
          </a:xfrm>
          <a:prstGeom prst="rect">
            <a:avLst/>
          </a:prstGeom>
        </p:spPr>
      </p:pic>
    </p:spTree>
    <p:extLst>
      <p:ext uri="{BB962C8B-B14F-4D97-AF65-F5344CB8AC3E}">
        <p14:creationId xmlns:p14="http://schemas.microsoft.com/office/powerpoint/2010/main" val="190616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16771" y="410804"/>
            <a:ext cx="8229600" cy="460375"/>
          </a:xfrm>
        </p:spPr>
        <p:txBody>
          <a:bodyPr/>
          <a:lstStyle/>
          <a:p>
            <a:pPr eaLnBrk="1" hangingPunct="1"/>
            <a:r>
              <a:rPr lang="ja-JP" altLang="en-US" sz="2000" dirty="0"/>
              <a:t>調査データ⑭（コメント－</a:t>
            </a:r>
            <a:r>
              <a:rPr lang="en-US" altLang="ja-JP" sz="2000" dirty="0"/>
              <a:t>9</a:t>
            </a:r>
            <a:r>
              <a:rPr lang="ja-JP" altLang="en-US" sz="2000" dirty="0"/>
              <a:t>　全件表示）</a:t>
            </a:r>
          </a:p>
        </p:txBody>
      </p:sp>
      <p:sp>
        <p:nvSpPr>
          <p:cNvPr id="16387" name="テキスト ボックス 8"/>
          <p:cNvSpPr txBox="1">
            <a:spLocks noChangeArrowheads="1"/>
          </p:cNvSpPr>
          <p:nvPr/>
        </p:nvSpPr>
        <p:spPr bwMode="auto">
          <a:xfrm>
            <a:off x="4132826" y="6524625"/>
            <a:ext cx="576263" cy="369888"/>
          </a:xfrm>
          <a:prstGeom prst="rect">
            <a:avLst/>
          </a:prstGeom>
          <a:noFill/>
          <a:ln w="9525">
            <a:noFill/>
            <a:miter lim="800000"/>
            <a:headEnd/>
            <a:tailEnd/>
          </a:ln>
        </p:spPr>
        <p:txBody>
          <a:bodyPr>
            <a:spAutoFit/>
          </a:bodyPr>
          <a:lstStyle/>
          <a:p>
            <a:pPr algn="ctr"/>
            <a:r>
              <a:rPr lang="en-US" altLang="ja-JP" dirty="0"/>
              <a:t>15</a:t>
            </a:r>
            <a:endParaRPr lang="ja-JP" altLang="en-US" dirty="0"/>
          </a:p>
        </p:txBody>
      </p:sp>
      <p:pic>
        <p:nvPicPr>
          <p:cNvPr id="3" name="図 2">
            <a:extLst>
              <a:ext uri="{FF2B5EF4-FFF2-40B4-BE49-F238E27FC236}">
                <a16:creationId xmlns:a16="http://schemas.microsoft.com/office/drawing/2014/main" id="{A1A1FCAB-EBCE-C4B7-DCAF-0020F6E9B803}"/>
              </a:ext>
            </a:extLst>
          </p:cNvPr>
          <p:cNvPicPr>
            <a:picLocks noChangeAspect="1"/>
          </p:cNvPicPr>
          <p:nvPr/>
        </p:nvPicPr>
        <p:blipFill>
          <a:blip r:embed="rId3"/>
          <a:stretch>
            <a:fillRect/>
          </a:stretch>
        </p:blipFill>
        <p:spPr>
          <a:xfrm>
            <a:off x="339509" y="871179"/>
            <a:ext cx="8464982" cy="3042453"/>
          </a:xfrm>
          <a:prstGeom prst="rect">
            <a:avLst/>
          </a:prstGeom>
        </p:spPr>
      </p:pic>
      <p:pic>
        <p:nvPicPr>
          <p:cNvPr id="4" name="図 3">
            <a:extLst>
              <a:ext uri="{FF2B5EF4-FFF2-40B4-BE49-F238E27FC236}">
                <a16:creationId xmlns:a16="http://schemas.microsoft.com/office/drawing/2014/main" id="{ABFF4633-9954-77A1-CAE9-AD5CF6691D9B}"/>
              </a:ext>
            </a:extLst>
          </p:cNvPr>
          <p:cNvPicPr>
            <a:picLocks noChangeAspect="1"/>
          </p:cNvPicPr>
          <p:nvPr/>
        </p:nvPicPr>
        <p:blipFill>
          <a:blip r:embed="rId4"/>
          <a:stretch>
            <a:fillRect/>
          </a:stretch>
        </p:blipFill>
        <p:spPr>
          <a:xfrm>
            <a:off x="339509" y="4050792"/>
            <a:ext cx="8464982" cy="2203704"/>
          </a:xfrm>
          <a:prstGeom prst="rect">
            <a:avLst/>
          </a:prstGeom>
        </p:spPr>
      </p:pic>
    </p:spTree>
    <p:extLst>
      <p:ext uri="{BB962C8B-B14F-4D97-AF65-F5344CB8AC3E}">
        <p14:creationId xmlns:p14="http://schemas.microsoft.com/office/powerpoint/2010/main" val="171112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16771" y="410804"/>
            <a:ext cx="8229600" cy="460375"/>
          </a:xfrm>
        </p:spPr>
        <p:txBody>
          <a:bodyPr/>
          <a:lstStyle/>
          <a:p>
            <a:pPr eaLnBrk="1" hangingPunct="1"/>
            <a:r>
              <a:rPr lang="ja-JP" altLang="en-US" sz="2000" dirty="0"/>
              <a:t>調査データ⑮（コメント－</a:t>
            </a:r>
            <a:r>
              <a:rPr lang="en-US" altLang="ja-JP" sz="2000" dirty="0"/>
              <a:t>10</a:t>
            </a:r>
            <a:r>
              <a:rPr lang="ja-JP" altLang="en-US" sz="2000" dirty="0"/>
              <a:t>　全件表示）</a:t>
            </a:r>
          </a:p>
        </p:txBody>
      </p:sp>
      <p:sp>
        <p:nvSpPr>
          <p:cNvPr id="16387" name="テキスト ボックス 8"/>
          <p:cNvSpPr txBox="1">
            <a:spLocks noChangeArrowheads="1"/>
          </p:cNvSpPr>
          <p:nvPr/>
        </p:nvSpPr>
        <p:spPr bwMode="auto">
          <a:xfrm>
            <a:off x="4132826" y="6524625"/>
            <a:ext cx="576263" cy="369332"/>
          </a:xfrm>
          <a:prstGeom prst="rect">
            <a:avLst/>
          </a:prstGeom>
          <a:noFill/>
          <a:ln w="9525">
            <a:noFill/>
            <a:miter lim="800000"/>
            <a:headEnd/>
            <a:tailEnd/>
          </a:ln>
        </p:spPr>
        <p:txBody>
          <a:bodyPr>
            <a:spAutoFit/>
          </a:bodyPr>
          <a:lstStyle/>
          <a:p>
            <a:pPr algn="ctr"/>
            <a:r>
              <a:rPr lang="en-US" altLang="ja-JP" dirty="0"/>
              <a:t>16</a:t>
            </a:r>
            <a:endParaRPr lang="ja-JP" altLang="en-US" dirty="0"/>
          </a:p>
        </p:txBody>
      </p:sp>
      <p:pic>
        <p:nvPicPr>
          <p:cNvPr id="2" name="図 1">
            <a:extLst>
              <a:ext uri="{FF2B5EF4-FFF2-40B4-BE49-F238E27FC236}">
                <a16:creationId xmlns:a16="http://schemas.microsoft.com/office/drawing/2014/main" id="{79D7A707-AC9B-0AEA-BCB9-C55AE648DFC0}"/>
              </a:ext>
            </a:extLst>
          </p:cNvPr>
          <p:cNvPicPr>
            <a:picLocks noChangeAspect="1"/>
          </p:cNvPicPr>
          <p:nvPr/>
        </p:nvPicPr>
        <p:blipFill>
          <a:blip r:embed="rId3"/>
          <a:stretch>
            <a:fillRect/>
          </a:stretch>
        </p:blipFill>
        <p:spPr>
          <a:xfrm>
            <a:off x="457200" y="1259418"/>
            <a:ext cx="8229600" cy="1883664"/>
          </a:xfrm>
          <a:prstGeom prst="rect">
            <a:avLst/>
          </a:prstGeom>
        </p:spPr>
      </p:pic>
      <p:pic>
        <p:nvPicPr>
          <p:cNvPr id="3" name="図 2">
            <a:extLst>
              <a:ext uri="{FF2B5EF4-FFF2-40B4-BE49-F238E27FC236}">
                <a16:creationId xmlns:a16="http://schemas.microsoft.com/office/drawing/2014/main" id="{E9F286E8-051E-23D6-8DF9-AF45841C19C0}"/>
              </a:ext>
            </a:extLst>
          </p:cNvPr>
          <p:cNvPicPr>
            <a:picLocks noChangeAspect="1"/>
          </p:cNvPicPr>
          <p:nvPr/>
        </p:nvPicPr>
        <p:blipFill>
          <a:blip r:embed="rId4"/>
          <a:stretch>
            <a:fillRect/>
          </a:stretch>
        </p:blipFill>
        <p:spPr>
          <a:xfrm>
            <a:off x="457200" y="3531320"/>
            <a:ext cx="8229600" cy="437175"/>
          </a:xfrm>
          <a:prstGeom prst="rect">
            <a:avLst/>
          </a:prstGeom>
        </p:spPr>
      </p:pic>
      <p:pic>
        <p:nvPicPr>
          <p:cNvPr id="6" name="図 5">
            <a:extLst>
              <a:ext uri="{FF2B5EF4-FFF2-40B4-BE49-F238E27FC236}">
                <a16:creationId xmlns:a16="http://schemas.microsoft.com/office/drawing/2014/main" id="{FBA77118-4C0F-24AA-25C0-868CDA75A008}"/>
              </a:ext>
            </a:extLst>
          </p:cNvPr>
          <p:cNvPicPr>
            <a:picLocks noChangeAspect="1"/>
          </p:cNvPicPr>
          <p:nvPr/>
        </p:nvPicPr>
        <p:blipFill>
          <a:blip r:embed="rId5"/>
          <a:stretch>
            <a:fillRect/>
          </a:stretch>
        </p:blipFill>
        <p:spPr>
          <a:xfrm>
            <a:off x="457201" y="4416552"/>
            <a:ext cx="8229599" cy="1182030"/>
          </a:xfrm>
          <a:prstGeom prst="rect">
            <a:avLst/>
          </a:prstGeom>
        </p:spPr>
      </p:pic>
    </p:spTree>
    <p:extLst>
      <p:ext uri="{BB962C8B-B14F-4D97-AF65-F5344CB8AC3E}">
        <p14:creationId xmlns:p14="http://schemas.microsoft.com/office/powerpoint/2010/main" val="249306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250825" y="438150"/>
            <a:ext cx="8229600" cy="328761"/>
          </a:xfrm>
          <a:prstGeom prst="rect">
            <a:avLst/>
          </a:prstGeom>
          <a:noFill/>
          <a:ln w="9525">
            <a:noFill/>
            <a:miter lim="800000"/>
            <a:headEnd/>
            <a:tailEnd/>
          </a:ln>
        </p:spPr>
        <p:txBody>
          <a:bodyPr anchor="ctr"/>
          <a:lstStyle/>
          <a:p>
            <a:pPr>
              <a:defRPr/>
            </a:pPr>
            <a:r>
              <a:rPr lang="ja-JP" altLang="en-US" sz="2000" dirty="0">
                <a:solidFill>
                  <a:schemeClr val="tx2"/>
                </a:solidFill>
                <a:latin typeface="+mj-lt"/>
                <a:ea typeface="+mj-ea"/>
                <a:cs typeface="+mj-cs"/>
              </a:rPr>
              <a:t>今後の課題抽出</a:t>
            </a:r>
          </a:p>
        </p:txBody>
      </p:sp>
      <p:sp>
        <p:nvSpPr>
          <p:cNvPr id="17411" name="テキスト ボックス 5"/>
          <p:cNvSpPr txBox="1">
            <a:spLocks noChangeArrowheads="1"/>
          </p:cNvSpPr>
          <p:nvPr/>
        </p:nvSpPr>
        <p:spPr bwMode="auto">
          <a:xfrm>
            <a:off x="4140200" y="6524625"/>
            <a:ext cx="576263" cy="369332"/>
          </a:xfrm>
          <a:prstGeom prst="rect">
            <a:avLst/>
          </a:prstGeom>
          <a:noFill/>
          <a:ln w="9525">
            <a:noFill/>
            <a:miter lim="800000"/>
            <a:headEnd/>
            <a:tailEnd/>
          </a:ln>
        </p:spPr>
        <p:txBody>
          <a:bodyPr>
            <a:spAutoFit/>
          </a:bodyPr>
          <a:lstStyle/>
          <a:p>
            <a:pPr algn="ctr"/>
            <a:r>
              <a:rPr lang="en-US" altLang="ja-JP" dirty="0"/>
              <a:t>17</a:t>
            </a:r>
          </a:p>
        </p:txBody>
      </p:sp>
      <p:sp>
        <p:nvSpPr>
          <p:cNvPr id="5" name="正方形/長方形 4"/>
          <p:cNvSpPr/>
          <p:nvPr/>
        </p:nvSpPr>
        <p:spPr>
          <a:xfrm>
            <a:off x="324952" y="3722715"/>
            <a:ext cx="8460274" cy="24677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200" b="1" dirty="0">
                <a:solidFill>
                  <a:schemeClr val="tx1">
                    <a:lumMod val="95000"/>
                    <a:lumOff val="5000"/>
                  </a:schemeClr>
                </a:solidFill>
                <a:latin typeface="+mn-ea"/>
              </a:rPr>
              <a:t>今後の課題</a:t>
            </a:r>
            <a:endParaRPr lang="en-US" altLang="ja-JP" sz="1200" b="1" dirty="0">
              <a:solidFill>
                <a:schemeClr val="tx1">
                  <a:lumMod val="95000"/>
                  <a:lumOff val="5000"/>
                </a:schemeClr>
              </a:solidFill>
              <a:latin typeface="+mn-ea"/>
            </a:endParaRPr>
          </a:p>
          <a:p>
            <a:pPr>
              <a:defRPr/>
            </a:pPr>
            <a:endParaRPr lang="en-US" altLang="ja-JP" sz="1100" b="1" dirty="0">
              <a:solidFill>
                <a:srgbClr val="0D0D0D"/>
              </a:solidFill>
              <a:latin typeface="+mn-ea"/>
              <a:ea typeface="+mn-ea"/>
            </a:endParaRPr>
          </a:p>
          <a:p>
            <a:pPr>
              <a:defRPr/>
            </a:pPr>
            <a:r>
              <a:rPr lang="ja-JP" altLang="en-US" sz="1100" b="1" dirty="0">
                <a:solidFill>
                  <a:srgbClr val="0D0D0D"/>
                </a:solidFill>
                <a:latin typeface="+mn-ea"/>
                <a:ea typeface="+mn-ea"/>
              </a:rPr>
              <a:t>≪札幌市の印刷物≫</a:t>
            </a:r>
            <a:endParaRPr lang="en-US" altLang="ja-JP" sz="1100" b="1" dirty="0">
              <a:solidFill>
                <a:srgbClr val="0D0D0D"/>
              </a:solidFill>
              <a:latin typeface="+mn-ea"/>
              <a:ea typeface="+mn-ea"/>
            </a:endParaRPr>
          </a:p>
          <a:p>
            <a:pPr>
              <a:defRPr/>
            </a:pPr>
            <a:r>
              <a:rPr lang="ja-JP" altLang="en-US" sz="1100" dirty="0">
                <a:solidFill>
                  <a:schemeClr val="tx1">
                    <a:lumMod val="95000"/>
                    <a:lumOff val="5000"/>
                  </a:schemeClr>
                </a:solidFill>
                <a:latin typeface="+mn-ea"/>
                <a:ea typeface="+mn-ea"/>
              </a:rPr>
              <a:t>「広報さっぽろ」 と「札幌市の印刷物」をご覧になった方からの問い合わせが半数以上を</a:t>
            </a:r>
            <a:r>
              <a:rPr lang="ja-JP" altLang="en-US" sz="1100" dirty="0">
                <a:solidFill>
                  <a:schemeClr val="tx1">
                    <a:lumMod val="95000"/>
                    <a:lumOff val="5000"/>
                  </a:schemeClr>
                </a:solidFill>
                <a:latin typeface="+mn-ea"/>
              </a:rPr>
              <a:t>占めました</a:t>
            </a:r>
            <a:r>
              <a:rPr lang="ja-JP" altLang="en-US" sz="1100" dirty="0">
                <a:solidFill>
                  <a:schemeClr val="tx1">
                    <a:lumMod val="95000"/>
                    <a:lumOff val="5000"/>
                  </a:schemeClr>
                </a:solidFill>
                <a:latin typeface="+mn-ea"/>
                <a:ea typeface="+mn-ea"/>
              </a:rPr>
              <a:t>。</a:t>
            </a:r>
            <a:endParaRPr lang="en-US" altLang="ja-JP" sz="1100" dirty="0">
              <a:solidFill>
                <a:schemeClr val="tx1">
                  <a:lumMod val="95000"/>
                  <a:lumOff val="5000"/>
                </a:schemeClr>
              </a:solidFill>
              <a:latin typeface="+mn-ea"/>
              <a:ea typeface="+mn-ea"/>
            </a:endParaRPr>
          </a:p>
          <a:p>
            <a:pPr>
              <a:defRPr/>
            </a:pPr>
            <a:r>
              <a:rPr lang="ja-JP" altLang="en-US" sz="1100" dirty="0">
                <a:solidFill>
                  <a:schemeClr val="tx1">
                    <a:lumMod val="95000"/>
                    <a:lumOff val="5000"/>
                  </a:schemeClr>
                </a:solidFill>
                <a:latin typeface="+mn-ea"/>
              </a:rPr>
              <a:t>インターネットでの情報提供や申請受付を行う事業が増えておりますが、コールセンター利用者の大半を占めるご高齢の方々にとって紙媒体は不可欠なものと実感いたしました。今後も</a:t>
            </a:r>
            <a:r>
              <a:rPr lang="ja-JP" altLang="en-US" sz="1100" dirty="0">
                <a:solidFill>
                  <a:schemeClr val="tx1">
                    <a:lumMod val="95000"/>
                    <a:lumOff val="5000"/>
                  </a:schemeClr>
                </a:solidFill>
                <a:latin typeface="+mn-ea"/>
                <a:ea typeface="+mn-ea"/>
              </a:rPr>
              <a:t>コールセンターに紙媒体の校正の機会を</a:t>
            </a:r>
            <a:r>
              <a:rPr lang="ja-JP" altLang="en-US" sz="1100" dirty="0">
                <a:solidFill>
                  <a:schemeClr val="tx1">
                    <a:lumMod val="95000"/>
                    <a:lumOff val="5000"/>
                  </a:schemeClr>
                </a:solidFill>
                <a:latin typeface="+mn-ea"/>
              </a:rPr>
              <a:t>いただける場合には</a:t>
            </a:r>
            <a:r>
              <a:rPr lang="ja-JP" altLang="en-US" sz="1100" dirty="0">
                <a:solidFill>
                  <a:schemeClr val="tx1">
                    <a:lumMod val="95000"/>
                    <a:lumOff val="5000"/>
                  </a:schemeClr>
                </a:solidFill>
                <a:latin typeface="+mn-ea"/>
                <a:ea typeface="+mn-ea"/>
              </a:rPr>
              <a:t>、</a:t>
            </a:r>
            <a:r>
              <a:rPr lang="ja-JP" altLang="en-US" sz="1100" dirty="0">
                <a:solidFill>
                  <a:schemeClr val="tx1">
                    <a:lumMod val="95000"/>
                    <a:lumOff val="5000"/>
                  </a:schemeClr>
                </a:solidFill>
                <a:latin typeface="+mn-ea"/>
              </a:rPr>
              <a:t>高齢者</a:t>
            </a:r>
            <a:r>
              <a:rPr lang="ja-JP" altLang="en-US" sz="1100" dirty="0">
                <a:solidFill>
                  <a:schemeClr val="tx1">
                    <a:lumMod val="95000"/>
                    <a:lumOff val="5000"/>
                  </a:schemeClr>
                </a:solidFill>
                <a:latin typeface="+mn-ea"/>
                <a:ea typeface="+mn-ea"/>
              </a:rPr>
              <a:t>目線</a:t>
            </a:r>
            <a:r>
              <a:rPr lang="ja-JP" altLang="en-US" sz="1100" dirty="0">
                <a:solidFill>
                  <a:schemeClr val="tx1">
                    <a:lumMod val="95000"/>
                    <a:lumOff val="5000"/>
                  </a:schemeClr>
                </a:solidFill>
                <a:latin typeface="+mn-ea"/>
              </a:rPr>
              <a:t>で</a:t>
            </a:r>
            <a:r>
              <a:rPr lang="ja-JP" altLang="en-US" sz="1100" dirty="0">
                <a:solidFill>
                  <a:schemeClr val="tx1">
                    <a:lumMod val="95000"/>
                    <a:lumOff val="5000"/>
                  </a:schemeClr>
                </a:solidFill>
                <a:latin typeface="+mn-ea"/>
                <a:ea typeface="+mn-ea"/>
              </a:rPr>
              <a:t>分かりやすい表現や記載方法をご提案してまいりたいと思います。</a:t>
            </a:r>
            <a:endParaRPr lang="en-US" altLang="ja-JP" sz="1200" b="1" dirty="0">
              <a:solidFill>
                <a:schemeClr val="tx1">
                  <a:lumMod val="95000"/>
                  <a:lumOff val="5000"/>
                </a:schemeClr>
              </a:solidFill>
              <a:latin typeface="+mn-ea"/>
              <a:ea typeface="+mn-ea"/>
            </a:endParaRPr>
          </a:p>
          <a:p>
            <a:pPr>
              <a:defRPr/>
            </a:pPr>
            <a:endParaRPr lang="en-US" altLang="ja-JP" sz="1200" b="1" dirty="0">
              <a:solidFill>
                <a:schemeClr val="tx1">
                  <a:lumMod val="95000"/>
                  <a:lumOff val="5000"/>
                </a:schemeClr>
              </a:solidFill>
              <a:latin typeface="+mn-ea"/>
            </a:endParaRPr>
          </a:p>
          <a:p>
            <a:pPr>
              <a:defRPr/>
            </a:pPr>
            <a:endParaRPr lang="en-US" altLang="ja-JP" sz="500" b="1" dirty="0">
              <a:solidFill>
                <a:schemeClr val="tx1">
                  <a:lumMod val="95000"/>
                  <a:lumOff val="5000"/>
                </a:schemeClr>
              </a:solidFill>
              <a:latin typeface="+mn-ea"/>
            </a:endParaRPr>
          </a:p>
          <a:p>
            <a:r>
              <a:rPr lang="ja-JP" altLang="en-US" sz="1100" b="1" dirty="0">
                <a:solidFill>
                  <a:schemeClr val="tx1"/>
                </a:solidFill>
                <a:latin typeface="+mn-ea"/>
                <a:ea typeface="+mn-ea"/>
              </a:rPr>
              <a:t>≪調査</a:t>
            </a:r>
            <a:r>
              <a:rPr lang="ja-JP" altLang="en-US" sz="1100" b="1" dirty="0">
                <a:solidFill>
                  <a:schemeClr val="tx1"/>
                </a:solidFill>
                <a:latin typeface="+mn-ea"/>
              </a:rPr>
              <a:t>方法</a:t>
            </a:r>
            <a:r>
              <a:rPr lang="ja-JP" altLang="en-US" sz="1100" b="1" dirty="0">
                <a:solidFill>
                  <a:schemeClr val="tx1"/>
                </a:solidFill>
                <a:latin typeface="+mn-ea"/>
                <a:ea typeface="+mn-ea"/>
              </a:rPr>
              <a:t>について≫</a:t>
            </a:r>
          </a:p>
          <a:p>
            <a:r>
              <a:rPr lang="ja-JP" altLang="en-US" sz="1100" dirty="0">
                <a:solidFill>
                  <a:schemeClr val="tx1"/>
                </a:solidFill>
                <a:latin typeface="+mn-ea"/>
                <a:ea typeface="+mn-ea"/>
              </a:rPr>
              <a:t>今回</a:t>
            </a:r>
            <a:r>
              <a:rPr lang="ja-JP" altLang="en-US" sz="1100" dirty="0">
                <a:solidFill>
                  <a:schemeClr val="tx1"/>
                </a:solidFill>
                <a:latin typeface="+mn-ea"/>
              </a:rPr>
              <a:t>の調査では</a:t>
            </a:r>
            <a:r>
              <a:rPr lang="ja-JP" altLang="en-US" sz="1100" dirty="0">
                <a:solidFill>
                  <a:schemeClr val="tx1"/>
                </a:solidFill>
                <a:latin typeface="+mn-ea"/>
                <a:ea typeface="+mn-ea"/>
              </a:rPr>
              <a:t>「問合わせの最後にアンケート</a:t>
            </a:r>
            <a:r>
              <a:rPr lang="ja-JP" altLang="en-US" sz="1100" dirty="0">
                <a:solidFill>
                  <a:schemeClr val="tx1"/>
                </a:solidFill>
                <a:latin typeface="+mn-ea"/>
              </a:rPr>
              <a:t>にこたえるのは</a:t>
            </a:r>
            <a:r>
              <a:rPr lang="ja-JP" altLang="en-US" sz="1100" dirty="0">
                <a:solidFill>
                  <a:schemeClr val="tx1"/>
                </a:solidFill>
                <a:latin typeface="+mn-ea"/>
                <a:ea typeface="+mn-ea"/>
              </a:rPr>
              <a:t>面倒なのでしない方が良い。」と</a:t>
            </a:r>
            <a:r>
              <a:rPr lang="ja-JP" altLang="en-US" sz="1100" dirty="0">
                <a:solidFill>
                  <a:schemeClr val="tx1"/>
                </a:solidFill>
                <a:latin typeface="+mn-ea"/>
              </a:rPr>
              <a:t>の</a:t>
            </a:r>
            <a:r>
              <a:rPr lang="ja-JP" altLang="en-US" sz="1100" dirty="0">
                <a:solidFill>
                  <a:schemeClr val="tx1"/>
                </a:solidFill>
                <a:latin typeface="+mn-ea"/>
                <a:ea typeface="+mn-ea"/>
              </a:rPr>
              <a:t>ご意見がございました。毎回相手の状況に配慮した上で調査を行って</a:t>
            </a:r>
            <a:r>
              <a:rPr lang="ja-JP" altLang="en-US" sz="1100" dirty="0">
                <a:solidFill>
                  <a:schemeClr val="tx1"/>
                </a:solidFill>
                <a:latin typeface="+mn-ea"/>
              </a:rPr>
              <a:t>おりましたが</a:t>
            </a:r>
            <a:r>
              <a:rPr lang="ja-JP" altLang="en-US" sz="1100" dirty="0">
                <a:solidFill>
                  <a:schemeClr val="tx1"/>
                </a:solidFill>
                <a:latin typeface="+mn-ea"/>
                <a:ea typeface="+mn-ea"/>
              </a:rPr>
              <a:t>、調査に入る前の声のかけ方等について足りない部分があったのではないかと反省しております。改善すべき点を洗い出し、次回はコールセンターをご利用いただいた方の貴重なお時間とお電話代を無駄にしないような調査</a:t>
            </a:r>
            <a:r>
              <a:rPr lang="ja-JP" altLang="en-US" sz="1100" dirty="0">
                <a:solidFill>
                  <a:schemeClr val="tx1"/>
                </a:solidFill>
                <a:latin typeface="+mn-ea"/>
              </a:rPr>
              <a:t>が行えるようにしてまいります。</a:t>
            </a:r>
            <a:endParaRPr lang="en-US" altLang="ja-JP" sz="1100" dirty="0">
              <a:solidFill>
                <a:schemeClr val="tx1"/>
              </a:solidFill>
              <a:latin typeface="+mn-ea"/>
              <a:ea typeface="+mn-ea"/>
            </a:endParaRPr>
          </a:p>
          <a:p>
            <a:endParaRPr lang="en-US" altLang="ja-JP" sz="1100" dirty="0">
              <a:solidFill>
                <a:schemeClr val="bg1">
                  <a:lumMod val="50000"/>
                </a:schemeClr>
              </a:solidFill>
              <a:latin typeface="+mn-ea"/>
            </a:endParaRPr>
          </a:p>
        </p:txBody>
      </p:sp>
      <p:sp>
        <p:nvSpPr>
          <p:cNvPr id="9" name="正方形/長方形 8">
            <a:extLst>
              <a:ext uri="{FF2B5EF4-FFF2-40B4-BE49-F238E27FC236}">
                <a16:creationId xmlns:a16="http://schemas.microsoft.com/office/drawing/2014/main" id="{8A779D1E-1CE3-413E-9D10-635A6FA37BC5}"/>
              </a:ext>
            </a:extLst>
          </p:cNvPr>
          <p:cNvSpPr/>
          <p:nvPr/>
        </p:nvSpPr>
        <p:spPr>
          <a:xfrm>
            <a:off x="329946" y="859536"/>
            <a:ext cx="845528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200" b="1" dirty="0">
                <a:solidFill>
                  <a:schemeClr val="tx1"/>
                </a:solidFill>
                <a:latin typeface="+mn-ea"/>
              </a:rPr>
              <a:t>調査後の感想</a:t>
            </a:r>
            <a:endParaRPr lang="en-US" altLang="ja-JP" sz="1200" b="1" dirty="0">
              <a:solidFill>
                <a:schemeClr val="tx1"/>
              </a:solidFill>
              <a:latin typeface="+mn-ea"/>
            </a:endParaRPr>
          </a:p>
          <a:p>
            <a:pPr>
              <a:defRPr/>
            </a:pPr>
            <a:endParaRPr lang="en-US" altLang="ja-JP" sz="500" b="1" dirty="0">
              <a:solidFill>
                <a:schemeClr val="tx1">
                  <a:lumMod val="95000"/>
                  <a:lumOff val="5000"/>
                </a:schemeClr>
              </a:solidFill>
              <a:latin typeface="+mn-ea"/>
            </a:endParaRPr>
          </a:p>
          <a:p>
            <a:r>
              <a:rPr lang="ja-JP" altLang="en-US" sz="1100" b="1" dirty="0">
                <a:solidFill>
                  <a:schemeClr val="tx1"/>
                </a:solidFill>
                <a:latin typeface="+mn-ea"/>
                <a:ea typeface="+mn-ea"/>
              </a:rPr>
              <a:t>≪</a:t>
            </a:r>
            <a:r>
              <a:rPr kumimoji="1" lang="ja-JP" altLang="en-US" sz="1100" b="1" dirty="0">
                <a:solidFill>
                  <a:schemeClr val="tx1"/>
                </a:solidFill>
                <a:latin typeface="+mn-ea"/>
                <a:ea typeface="+mn-ea"/>
              </a:rPr>
              <a:t>調査（聴取）について</a:t>
            </a:r>
            <a:r>
              <a:rPr lang="ja-JP" altLang="en-US" sz="1100" b="1" dirty="0">
                <a:solidFill>
                  <a:schemeClr val="tx1"/>
                </a:solidFill>
                <a:latin typeface="+mn-ea"/>
                <a:ea typeface="+mn-ea"/>
              </a:rPr>
              <a:t>≫</a:t>
            </a:r>
            <a:endParaRPr lang="en-US" altLang="ja-JP" sz="1400" b="1" dirty="0">
              <a:solidFill>
                <a:schemeClr val="tx1"/>
              </a:solidFill>
              <a:latin typeface="+mn-ea"/>
              <a:ea typeface="+mn-ea"/>
            </a:endParaRPr>
          </a:p>
          <a:p>
            <a:r>
              <a:rPr lang="ja-JP" altLang="en-US" sz="1100" dirty="0">
                <a:solidFill>
                  <a:schemeClr val="tx1"/>
                </a:solidFill>
                <a:latin typeface="+mn-ea"/>
              </a:rPr>
              <a:t>今回も前回と同じ項目を設定して調査を行いました。前回に比べるとごみ分別関連の問い合わせが大きく減少しました。除雪関連や給付金関連、健康パス関連の問い合わせが多く、担当部署に転送となるため調査が出来ない案件が多い期間でしたが、各</a:t>
            </a:r>
            <a:r>
              <a:rPr lang="en-US" altLang="ja-JP" sz="1100" dirty="0">
                <a:solidFill>
                  <a:schemeClr val="tx1"/>
                </a:solidFill>
                <a:latin typeface="+mn-ea"/>
              </a:rPr>
              <a:t>OP</a:t>
            </a:r>
            <a:r>
              <a:rPr lang="ja-JP" altLang="en-US" sz="1100" dirty="0">
                <a:solidFill>
                  <a:schemeClr val="tx1"/>
                </a:solidFill>
                <a:latin typeface="+mn-ea"/>
              </a:rPr>
              <a:t>ごとに目標件数を設けて、それぞれが達成に向けて積極的に聴取を行うことができ、前回を大きく上回る件数を獲得することが出来ました。「コールセンターに電話したきっかけ」においては、どのページのどの辺りを見たのか等、具体的な聞き出しがスムーズに行えておりました。また満足度点数で高得点をいただいた際には、普段の対応では味わうことのできない喜びや充実感が「笑声」となって各所から響きわたり、センター全体のモチベーションアップにつながりました。</a:t>
            </a:r>
            <a:endParaRPr lang="en-US" altLang="ja-JP" sz="1100" dirty="0">
              <a:solidFill>
                <a:schemeClr val="tx1"/>
              </a:solidFill>
              <a:latin typeface="+mn-ea"/>
            </a:endParaRPr>
          </a:p>
          <a:p>
            <a:endParaRPr kumimoji="1" lang="en-US" altLang="ja-JP" sz="1100" b="1" dirty="0">
              <a:solidFill>
                <a:schemeClr val="tx1"/>
              </a:solidFill>
              <a:latin typeface="+mn-ea"/>
              <a:ea typeface="+mn-ea"/>
            </a:endParaRPr>
          </a:p>
          <a:p>
            <a:r>
              <a:rPr kumimoji="1" lang="ja-JP" altLang="en-US" sz="1100" b="1" dirty="0">
                <a:solidFill>
                  <a:schemeClr val="tx1"/>
                </a:solidFill>
                <a:latin typeface="+mn-ea"/>
                <a:ea typeface="+mn-ea"/>
              </a:rPr>
              <a:t>≪調査結果について≫</a:t>
            </a:r>
            <a:endParaRPr kumimoji="1" lang="en-US" altLang="ja-JP" sz="1100" b="1" dirty="0">
              <a:solidFill>
                <a:schemeClr val="tx1"/>
              </a:solidFill>
              <a:latin typeface="+mn-ea"/>
              <a:ea typeface="+mn-ea"/>
            </a:endParaRPr>
          </a:p>
          <a:p>
            <a:r>
              <a:rPr kumimoji="1" lang="ja-JP" altLang="en-US" sz="1100" dirty="0">
                <a:solidFill>
                  <a:schemeClr val="tx1"/>
                </a:solidFill>
                <a:latin typeface="+mn-ea"/>
                <a:ea typeface="+mn-ea"/>
              </a:rPr>
              <a:t>今回の調査では、ご高齢の方を中心に</a:t>
            </a:r>
            <a:r>
              <a:rPr lang="ja-JP" altLang="en-US" sz="1100" dirty="0">
                <a:solidFill>
                  <a:schemeClr val="tx1"/>
                </a:solidFill>
                <a:latin typeface="+mn-ea"/>
              </a:rPr>
              <a:t>紙媒体（</a:t>
            </a:r>
            <a:r>
              <a:rPr kumimoji="1" lang="ja-JP" altLang="en-US" sz="1100" dirty="0">
                <a:solidFill>
                  <a:schemeClr val="tx1"/>
                </a:solidFill>
                <a:latin typeface="+mn-ea"/>
                <a:ea typeface="+mn-ea"/>
              </a:rPr>
              <a:t>広報さっぽ</a:t>
            </a:r>
            <a:r>
              <a:rPr lang="ja-JP" altLang="en-US" sz="1100" dirty="0">
                <a:solidFill>
                  <a:schemeClr val="tx1"/>
                </a:solidFill>
                <a:latin typeface="+mn-ea"/>
              </a:rPr>
              <a:t>ろ・</a:t>
            </a:r>
            <a:r>
              <a:rPr kumimoji="1" lang="ja-JP" altLang="en-US" sz="1100" dirty="0">
                <a:solidFill>
                  <a:schemeClr val="tx1"/>
                </a:solidFill>
                <a:latin typeface="+mn-ea"/>
                <a:ea typeface="+mn-ea"/>
              </a:rPr>
              <a:t>札幌市の印刷物）をご覧になったという問い合わせが半数を超える結果となりました。広報さっぽろでは、「高齢者肺炎球菌ワクチンについて</a:t>
            </a:r>
            <a:r>
              <a:rPr lang="ja-JP" altLang="en-US" sz="1100" dirty="0">
                <a:solidFill>
                  <a:schemeClr val="tx1"/>
                </a:solidFill>
                <a:latin typeface="+mn-ea"/>
              </a:rPr>
              <a:t>」</a:t>
            </a:r>
            <a:r>
              <a:rPr kumimoji="1" lang="ja-JP" altLang="en-US" sz="1100" dirty="0">
                <a:solidFill>
                  <a:schemeClr val="tx1"/>
                </a:solidFill>
                <a:latin typeface="+mn-ea"/>
                <a:ea typeface="+mn-ea"/>
              </a:rPr>
              <a:t>が約</a:t>
            </a:r>
            <a:r>
              <a:rPr kumimoji="1" lang="en-US" altLang="ja-JP" sz="1100" dirty="0">
                <a:solidFill>
                  <a:schemeClr val="tx1"/>
                </a:solidFill>
                <a:latin typeface="+mn-ea"/>
                <a:ea typeface="+mn-ea"/>
              </a:rPr>
              <a:t>3</a:t>
            </a:r>
            <a:r>
              <a:rPr kumimoji="1" lang="ja-JP" altLang="en-US" sz="1100" dirty="0">
                <a:solidFill>
                  <a:schemeClr val="tx1"/>
                </a:solidFill>
                <a:latin typeface="+mn-ea"/>
                <a:ea typeface="+mn-ea"/>
              </a:rPr>
              <a:t>割、「がん検診のお申込」が約</a:t>
            </a:r>
            <a:r>
              <a:rPr kumimoji="1" lang="en-US" altLang="ja-JP" sz="1100" dirty="0">
                <a:solidFill>
                  <a:schemeClr val="tx1"/>
                </a:solidFill>
                <a:latin typeface="+mn-ea"/>
                <a:ea typeface="+mn-ea"/>
              </a:rPr>
              <a:t>3</a:t>
            </a:r>
            <a:r>
              <a:rPr kumimoji="1" lang="ja-JP" altLang="en-US" sz="1100" dirty="0">
                <a:solidFill>
                  <a:schemeClr val="tx1"/>
                </a:solidFill>
                <a:latin typeface="+mn-ea"/>
                <a:ea typeface="+mn-ea"/>
              </a:rPr>
              <a:t>割を占めておりました。印刷物では「敬老パス」が約</a:t>
            </a:r>
            <a:r>
              <a:rPr kumimoji="1" lang="en-US" altLang="ja-JP" sz="1100" dirty="0">
                <a:solidFill>
                  <a:schemeClr val="tx1"/>
                </a:solidFill>
                <a:latin typeface="+mn-ea"/>
                <a:ea typeface="+mn-ea"/>
              </a:rPr>
              <a:t>3</a:t>
            </a:r>
            <a:r>
              <a:rPr kumimoji="1" lang="ja-JP" altLang="en-US" sz="1100">
                <a:solidFill>
                  <a:schemeClr val="tx1"/>
                </a:solidFill>
                <a:latin typeface="+mn-ea"/>
                <a:ea typeface="+mn-ea"/>
              </a:rPr>
              <a:t>割で、</a:t>
            </a:r>
            <a:r>
              <a:rPr kumimoji="1" lang="ja-JP" altLang="en-US" sz="1100" dirty="0">
                <a:solidFill>
                  <a:schemeClr val="tx1"/>
                </a:solidFill>
                <a:latin typeface="+mn-ea"/>
                <a:ea typeface="+mn-ea"/>
              </a:rPr>
              <a:t>うち半数が敬老パス（</a:t>
            </a:r>
            <a:r>
              <a:rPr kumimoji="1" lang="en-US" altLang="ja-JP" sz="1100" dirty="0">
                <a:solidFill>
                  <a:schemeClr val="tx1"/>
                </a:solidFill>
                <a:latin typeface="+mn-ea"/>
                <a:ea typeface="+mn-ea"/>
              </a:rPr>
              <a:t>IC</a:t>
            </a:r>
            <a:r>
              <a:rPr kumimoji="1" lang="ja-JP" altLang="en-US" sz="1100" dirty="0">
                <a:solidFill>
                  <a:schemeClr val="tx1"/>
                </a:solidFill>
                <a:latin typeface="+mn-ea"/>
                <a:ea typeface="+mn-ea"/>
              </a:rPr>
              <a:t>カード）の裏面を見てご連絡をいただきました。新制度への移行に伴い</a:t>
            </a:r>
            <a:r>
              <a:rPr lang="ja-JP" altLang="en-US" sz="1100" dirty="0">
                <a:solidFill>
                  <a:schemeClr val="tx1"/>
                </a:solidFill>
                <a:latin typeface="+mn-ea"/>
              </a:rPr>
              <a:t>令和</a:t>
            </a:r>
            <a:r>
              <a:rPr lang="en-US" altLang="ja-JP" sz="1100" dirty="0">
                <a:solidFill>
                  <a:schemeClr val="tx1"/>
                </a:solidFill>
                <a:latin typeface="+mn-ea"/>
              </a:rPr>
              <a:t>6</a:t>
            </a:r>
            <a:r>
              <a:rPr lang="ja-JP" altLang="en-US" sz="1100" dirty="0">
                <a:solidFill>
                  <a:schemeClr val="tx1"/>
                </a:solidFill>
                <a:latin typeface="+mn-ea"/>
              </a:rPr>
              <a:t>年度の利用がどうなるのかという点に多くの関心が寄せられ、問合わせの増加につながりました。これからも</a:t>
            </a:r>
            <a:r>
              <a:rPr kumimoji="1" lang="ja-JP" altLang="en-US" sz="1100" dirty="0">
                <a:solidFill>
                  <a:schemeClr val="tx1"/>
                </a:solidFill>
                <a:latin typeface="+mn-ea"/>
                <a:ea typeface="+mn-ea"/>
              </a:rPr>
              <a:t>高齢者の方々</a:t>
            </a:r>
            <a:r>
              <a:rPr lang="ja-JP" altLang="en-US" sz="1100" dirty="0">
                <a:solidFill>
                  <a:schemeClr val="tx1"/>
                </a:solidFill>
                <a:latin typeface="+mn-ea"/>
              </a:rPr>
              <a:t>が</a:t>
            </a:r>
            <a:r>
              <a:rPr kumimoji="1" lang="ja-JP" altLang="en-US" sz="1100" dirty="0">
                <a:solidFill>
                  <a:schemeClr val="tx1"/>
                </a:solidFill>
                <a:latin typeface="+mn-ea"/>
                <a:ea typeface="+mn-ea"/>
              </a:rPr>
              <a:t>知りたい情報を親切にわかりやすく説明出来るコールセンターであるよう、日々努力してまいります。</a:t>
            </a:r>
            <a:endParaRPr kumimoji="1" lang="en-US" altLang="ja-JP" sz="1100" dirty="0">
              <a:solidFill>
                <a:schemeClr val="tx1"/>
              </a:solidFill>
              <a:latin typeface="+mn-ea"/>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0"/>
          <p:cNvSpPr>
            <a:spLocks noGrp="1"/>
          </p:cNvSpPr>
          <p:nvPr>
            <p:ph type="title"/>
          </p:nvPr>
        </p:nvSpPr>
        <p:spPr>
          <a:xfrm>
            <a:off x="457200" y="566738"/>
            <a:ext cx="8229600" cy="485775"/>
          </a:xfrm>
        </p:spPr>
        <p:txBody>
          <a:bodyPr/>
          <a:lstStyle/>
          <a:p>
            <a:pPr eaLnBrk="1" hangingPunct="1"/>
            <a:r>
              <a:rPr lang="ja-JP" altLang="en-US"/>
              <a:t>目次</a:t>
            </a:r>
          </a:p>
        </p:txBody>
      </p:sp>
      <p:sp>
        <p:nvSpPr>
          <p:cNvPr id="7171" name="コンテンツ プレースホルダ 11"/>
          <p:cNvSpPr>
            <a:spLocks noGrp="1"/>
          </p:cNvSpPr>
          <p:nvPr>
            <p:ph idx="1"/>
          </p:nvPr>
        </p:nvSpPr>
        <p:spPr>
          <a:xfrm>
            <a:off x="621615" y="1137627"/>
            <a:ext cx="5513533" cy="4863677"/>
          </a:xfrm>
        </p:spPr>
        <p:txBody>
          <a:bodyPr/>
          <a:lstStyle/>
          <a:p>
            <a:pPr eaLnBrk="1" hangingPunct="1">
              <a:defRPr/>
            </a:pPr>
            <a:r>
              <a:rPr lang="ja-JP" altLang="en-US" sz="1400" dirty="0">
                <a:latin typeface="+mn-ea"/>
              </a:rPr>
              <a:t>調査状況（調査実施期間　調査結果）</a:t>
            </a:r>
            <a:endParaRPr lang="en-US" altLang="ja-JP" sz="1400" dirty="0">
              <a:latin typeface="+mn-ea"/>
            </a:endParaRPr>
          </a:p>
          <a:p>
            <a:pPr eaLnBrk="1" hangingPunct="1">
              <a:defRPr/>
            </a:pPr>
            <a:r>
              <a:rPr lang="ja-JP" altLang="en-US" sz="1400" dirty="0">
                <a:latin typeface="+mn-ea"/>
              </a:rPr>
              <a:t>調査データ①（日別件数）</a:t>
            </a:r>
            <a:endParaRPr lang="en-US" altLang="ja-JP" sz="1400" dirty="0">
              <a:latin typeface="+mn-ea"/>
            </a:endParaRPr>
          </a:p>
          <a:p>
            <a:pPr eaLnBrk="1" hangingPunct="1">
              <a:defRPr/>
            </a:pPr>
            <a:r>
              <a:rPr lang="ja-JP" altLang="en-US" sz="1400" dirty="0">
                <a:latin typeface="+mn-ea"/>
              </a:rPr>
              <a:t>調査データ②（年代別・男女別件数）</a:t>
            </a:r>
            <a:endParaRPr lang="en-US" altLang="ja-JP" sz="1400" dirty="0">
              <a:latin typeface="+mn-ea"/>
            </a:endParaRPr>
          </a:p>
          <a:p>
            <a:pPr eaLnBrk="1" hangingPunct="1">
              <a:defRPr/>
            </a:pPr>
            <a:r>
              <a:rPr lang="ja-JP" altLang="en-US" sz="1400" dirty="0">
                <a:latin typeface="+mn-ea"/>
              </a:rPr>
              <a:t>調査データ③（利用媒体・利用経験件数）</a:t>
            </a:r>
            <a:endParaRPr lang="en-US" altLang="ja-JP" sz="1400" dirty="0">
              <a:latin typeface="+mn-ea"/>
            </a:endParaRPr>
          </a:p>
          <a:p>
            <a:pPr eaLnBrk="1" hangingPunct="1">
              <a:defRPr/>
            </a:pPr>
            <a:r>
              <a:rPr lang="ja-JP" altLang="en-US" sz="1400" dirty="0">
                <a:latin typeface="+mn-ea"/>
              </a:rPr>
              <a:t>調査データ④（</a:t>
            </a:r>
            <a:r>
              <a:rPr lang="en-US" altLang="ja-JP" sz="1400" dirty="0">
                <a:latin typeface="+mn-ea"/>
              </a:rPr>
              <a:t>FAQID</a:t>
            </a:r>
            <a:r>
              <a:rPr lang="ja-JP" altLang="en-US" sz="1400" dirty="0">
                <a:latin typeface="+mn-ea"/>
              </a:rPr>
              <a:t>別聴取件数　問合せのみ対象）</a:t>
            </a:r>
            <a:endParaRPr lang="en-US" altLang="ja-JP" sz="1400" dirty="0">
              <a:latin typeface="+mn-ea"/>
            </a:endParaRPr>
          </a:p>
          <a:p>
            <a:pPr eaLnBrk="1" hangingPunct="1">
              <a:defRPr/>
            </a:pPr>
            <a:r>
              <a:rPr lang="ja-JP" altLang="en-US" sz="1400" dirty="0">
                <a:latin typeface="+mn-ea"/>
              </a:rPr>
              <a:t>調査データ⑤（</a:t>
            </a:r>
            <a:r>
              <a:rPr lang="en-US" altLang="ja-JP" sz="1400" dirty="0">
                <a:latin typeface="+mn-ea"/>
              </a:rPr>
              <a:t>FAQID</a:t>
            </a:r>
            <a:r>
              <a:rPr lang="ja-JP" altLang="en-US" sz="1400" dirty="0">
                <a:latin typeface="+mn-ea"/>
              </a:rPr>
              <a:t>別申請・申込案件件数）</a:t>
            </a:r>
            <a:endParaRPr lang="en-US" altLang="ja-JP" sz="1400" dirty="0">
              <a:latin typeface="+mn-ea"/>
            </a:endParaRPr>
          </a:p>
          <a:p>
            <a:pPr eaLnBrk="1" hangingPunct="1">
              <a:defRPr/>
            </a:pPr>
            <a:r>
              <a:rPr lang="ja-JP" altLang="en-US" sz="1400" dirty="0">
                <a:latin typeface="+mn-ea"/>
              </a:rPr>
              <a:t>調査データ⑥（コメント</a:t>
            </a:r>
            <a:r>
              <a:rPr lang="en-US" altLang="ja-JP" sz="1400" dirty="0">
                <a:latin typeface="+mn-ea"/>
              </a:rPr>
              <a:t>-1</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調査データ⑦（コメント</a:t>
            </a:r>
            <a:r>
              <a:rPr lang="en-US" altLang="ja-JP" sz="1400" dirty="0">
                <a:latin typeface="+mn-ea"/>
              </a:rPr>
              <a:t>-2</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調査データ⑧（コメント</a:t>
            </a:r>
            <a:r>
              <a:rPr lang="en-US" altLang="ja-JP" sz="1400" dirty="0">
                <a:latin typeface="+mn-ea"/>
              </a:rPr>
              <a:t>-3</a:t>
            </a:r>
            <a:r>
              <a:rPr lang="ja-JP" altLang="en-US" sz="1400" dirty="0">
                <a:latin typeface="+mn-ea"/>
              </a:rPr>
              <a:t>） </a:t>
            </a:r>
            <a:endParaRPr lang="en-US" altLang="ja-JP" sz="1400" dirty="0">
              <a:latin typeface="+mn-ea"/>
            </a:endParaRPr>
          </a:p>
          <a:p>
            <a:pPr eaLnBrk="1" hangingPunct="1">
              <a:defRPr/>
            </a:pPr>
            <a:r>
              <a:rPr lang="ja-JP" altLang="en-US" sz="1400" dirty="0">
                <a:latin typeface="+mn-ea"/>
              </a:rPr>
              <a:t>調査データ⑨（コメント</a:t>
            </a:r>
            <a:r>
              <a:rPr lang="en-US" altLang="ja-JP" sz="1400" dirty="0">
                <a:latin typeface="+mn-ea"/>
              </a:rPr>
              <a:t>-4</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調査データ⑩（コメント</a:t>
            </a:r>
            <a:r>
              <a:rPr lang="en-US" altLang="ja-JP" sz="1400" dirty="0">
                <a:latin typeface="+mn-ea"/>
              </a:rPr>
              <a:t>-5</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調査データ⑪（コメント</a:t>
            </a:r>
            <a:r>
              <a:rPr lang="en-US" altLang="ja-JP" sz="1400" dirty="0">
                <a:latin typeface="+mn-ea"/>
              </a:rPr>
              <a:t>-6</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調査データ⑫（コメント</a:t>
            </a:r>
            <a:r>
              <a:rPr lang="en-US" altLang="ja-JP" sz="1400" dirty="0">
                <a:latin typeface="+mn-ea"/>
              </a:rPr>
              <a:t>-7</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調査データ⑬（コメント</a:t>
            </a:r>
            <a:r>
              <a:rPr lang="en-US" altLang="ja-JP" sz="1400" dirty="0">
                <a:latin typeface="+mn-ea"/>
              </a:rPr>
              <a:t>-8</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調査データ⑭（コメント</a:t>
            </a:r>
            <a:r>
              <a:rPr lang="en-US" altLang="ja-JP" sz="1400" dirty="0">
                <a:latin typeface="+mn-ea"/>
              </a:rPr>
              <a:t>-9</a:t>
            </a:r>
            <a:r>
              <a:rPr lang="ja-JP" altLang="en-US" sz="1400" dirty="0">
                <a:latin typeface="+mn-ea"/>
              </a:rPr>
              <a:t>）</a:t>
            </a:r>
            <a:endParaRPr lang="en-US" altLang="ja-JP" sz="1400" dirty="0">
              <a:latin typeface="+mn-ea"/>
            </a:endParaRPr>
          </a:p>
          <a:p>
            <a:pPr eaLnBrk="1" hangingPunct="1">
              <a:defRPr/>
            </a:pPr>
            <a:r>
              <a:rPr lang="ja-JP" altLang="en-US" sz="1400" dirty="0">
                <a:latin typeface="+mn-ea"/>
              </a:rPr>
              <a:t>調査データ⑮（コメント</a:t>
            </a:r>
            <a:r>
              <a:rPr lang="en-US" altLang="ja-JP" sz="1400" dirty="0">
                <a:latin typeface="+mn-ea"/>
              </a:rPr>
              <a:t>-10</a:t>
            </a:r>
            <a:r>
              <a:rPr lang="ja-JP" altLang="en-US" sz="1400" dirty="0">
                <a:latin typeface="+mn-ea"/>
              </a:rPr>
              <a:t>）</a:t>
            </a:r>
            <a:endParaRPr lang="en-US" altLang="ja-JP" sz="1400" dirty="0">
              <a:latin typeface="+mn-ea"/>
            </a:endParaRPr>
          </a:p>
          <a:p>
            <a:pPr marL="365125" marR="0" lvl="0" indent="-255588" algn="l" defTabSz="914400" rtl="0" eaLnBrk="1" fontAlgn="base" latinLnBrk="0" hangingPunct="1">
              <a:lnSpc>
                <a:spcPct val="100000"/>
              </a:lnSpc>
              <a:spcBef>
                <a:spcPts val="300"/>
              </a:spcBef>
              <a:spcAft>
                <a:spcPct val="0"/>
              </a:spcAft>
              <a:buClr>
                <a:srgbClr val="E66C7D"/>
              </a:buClr>
              <a:buSzTx/>
              <a:buFont typeface="Georgia" pitchFamily="18" charset="0"/>
              <a:buChar char="•"/>
              <a:tabLst/>
              <a:defRPr/>
            </a:pPr>
            <a:r>
              <a:rPr kumimoji="1" lang="ja-JP" altLang="en-US" sz="14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cs typeface="+mn-cs"/>
              </a:rPr>
              <a:t>調査の感想・今後の課題</a:t>
            </a:r>
            <a:endParaRPr kumimoji="1" lang="en-US" altLang="ja-JP" sz="1400" b="0" i="0" u="none" strike="noStrike" kern="1200" cap="none" spc="0" normalizeH="0" baseline="0" noProof="0" dirty="0">
              <a:ln>
                <a:noFill/>
              </a:ln>
              <a:solidFill>
                <a:prstClr val="black"/>
              </a:solidFill>
              <a:effectLst/>
              <a:uLnTx/>
              <a:uFillTx/>
              <a:latin typeface="HG明朝B" panose="02020809000000000000" pitchFamily="17" charset="-128"/>
              <a:ea typeface="HG明朝B" panose="02020809000000000000" pitchFamily="17" charset="-128"/>
              <a:cs typeface="+mn-cs"/>
            </a:endParaRPr>
          </a:p>
          <a:p>
            <a:pPr eaLnBrk="1" hangingPunct="1">
              <a:buFont typeface="Georgia" pitchFamily="18" charset="0"/>
              <a:buNone/>
              <a:tabLst>
                <a:tab pos="449263" algn="l"/>
              </a:tabLst>
              <a:defRPr/>
            </a:pPr>
            <a:endParaRPr lang="en-US" altLang="ja-JP" sz="1800" dirty="0">
              <a:latin typeface="+mn-ea"/>
            </a:endParaRPr>
          </a:p>
          <a:p>
            <a:pPr eaLnBrk="1" hangingPunct="1">
              <a:buFont typeface="Georgia" pitchFamily="18" charset="0"/>
              <a:buNone/>
              <a:tabLst>
                <a:tab pos="449263" algn="l"/>
              </a:tabLst>
              <a:defRPr/>
            </a:pPr>
            <a:r>
              <a:rPr lang="ja-JP" altLang="en-US" sz="1800" dirty="0">
                <a:latin typeface="+mn-ea"/>
              </a:rPr>
              <a:t>　</a:t>
            </a:r>
            <a:endParaRPr lang="en-US" altLang="ja-JP" sz="1800" dirty="0">
              <a:latin typeface="+mn-ea"/>
            </a:endParaRPr>
          </a:p>
          <a:p>
            <a:pPr eaLnBrk="1" hangingPunct="1">
              <a:defRPr/>
            </a:pPr>
            <a:endParaRPr lang="en-US" altLang="ja-JP" sz="1800" dirty="0"/>
          </a:p>
          <a:p>
            <a:pPr eaLnBrk="1" hangingPunct="1">
              <a:defRPr/>
            </a:pPr>
            <a:endParaRPr lang="en-US" altLang="ja-JP" sz="1800" dirty="0"/>
          </a:p>
          <a:p>
            <a:pPr eaLnBrk="1" hangingPunct="1">
              <a:buFont typeface="Georgia" pitchFamily="18" charset="0"/>
              <a:buNone/>
              <a:defRPr/>
            </a:pPr>
            <a:endParaRPr lang="en-US" altLang="ja-JP" sz="1800" dirty="0"/>
          </a:p>
        </p:txBody>
      </p:sp>
      <p:sp>
        <p:nvSpPr>
          <p:cNvPr id="13" name="コンテンツ プレースホルダ 11">
            <a:extLst>
              <a:ext uri="{FF2B5EF4-FFF2-40B4-BE49-F238E27FC236}">
                <a16:creationId xmlns:a16="http://schemas.microsoft.com/office/drawing/2014/main" id="{D402AABE-5F85-4E1E-869C-5D04FD8BE2BF}"/>
              </a:ext>
            </a:extLst>
          </p:cNvPr>
          <p:cNvSpPr txBox="1">
            <a:spLocks/>
          </p:cNvSpPr>
          <p:nvPr/>
        </p:nvSpPr>
        <p:spPr bwMode="auto">
          <a:xfrm>
            <a:off x="6223925" y="1137627"/>
            <a:ext cx="629636" cy="5236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300"/>
              </a:spcBef>
              <a:spcAft>
                <a:spcPct val="0"/>
              </a:spcAft>
              <a:buClr>
                <a:srgbClr val="E66C7D"/>
              </a:buClr>
              <a:buFont typeface="Georgia" pitchFamily="18" charset="0"/>
              <a:buChar char="•"/>
              <a:defRPr kumimoji="1"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kumimoji="1"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kumimoji="1"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kumimoji="1"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E66C7D"/>
              </a:buClr>
              <a:buFont typeface="Georgia" pitchFamily="18" charset="0"/>
              <a:buChar char="▫"/>
              <a:defRPr kumimoji="1" sz="2000" kern="1200">
                <a:solidFill>
                  <a:srgbClr val="E66C7D"/>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algn="r" eaLnBrk="1" hangingPunct="1">
              <a:buFont typeface="Georgia" pitchFamily="18" charset="0"/>
              <a:buNone/>
              <a:tabLst>
                <a:tab pos="449263" algn="l"/>
              </a:tabLst>
              <a:defRPr/>
            </a:pPr>
            <a:r>
              <a:rPr lang="en-US" altLang="ja-JP" sz="1400" dirty="0">
                <a:latin typeface="+mn-ea"/>
              </a:rPr>
              <a:t>1</a:t>
            </a:r>
          </a:p>
          <a:p>
            <a:pPr algn="r" eaLnBrk="1" hangingPunct="1">
              <a:buFont typeface="Georgia" pitchFamily="18" charset="0"/>
              <a:buNone/>
              <a:tabLst>
                <a:tab pos="449263" algn="l"/>
              </a:tabLst>
              <a:defRPr/>
            </a:pPr>
            <a:r>
              <a:rPr lang="en-US" altLang="ja-JP" sz="1400" dirty="0">
                <a:latin typeface="+mn-ea"/>
              </a:rPr>
              <a:t>2</a:t>
            </a:r>
          </a:p>
          <a:p>
            <a:pPr algn="r" eaLnBrk="1" hangingPunct="1">
              <a:buFont typeface="Georgia" pitchFamily="18" charset="0"/>
              <a:buNone/>
              <a:tabLst>
                <a:tab pos="449263" algn="l"/>
              </a:tabLst>
              <a:defRPr/>
            </a:pPr>
            <a:r>
              <a:rPr lang="en-US" altLang="ja-JP" sz="1400" dirty="0">
                <a:latin typeface="+mn-ea"/>
              </a:rPr>
              <a:t>3</a:t>
            </a:r>
          </a:p>
          <a:p>
            <a:pPr algn="r" eaLnBrk="1" hangingPunct="1">
              <a:buFont typeface="Georgia" pitchFamily="18" charset="0"/>
              <a:buNone/>
              <a:tabLst>
                <a:tab pos="449263" algn="l"/>
              </a:tabLst>
              <a:defRPr/>
            </a:pPr>
            <a:r>
              <a:rPr lang="en-US" altLang="ja-JP" sz="1400" dirty="0">
                <a:latin typeface="+mn-ea"/>
              </a:rPr>
              <a:t>4</a:t>
            </a:r>
          </a:p>
          <a:p>
            <a:pPr algn="r" eaLnBrk="1" hangingPunct="1">
              <a:buFont typeface="Georgia" pitchFamily="18" charset="0"/>
              <a:buNone/>
              <a:tabLst>
                <a:tab pos="449263" algn="l"/>
              </a:tabLst>
              <a:defRPr/>
            </a:pPr>
            <a:r>
              <a:rPr lang="en-US" altLang="ja-JP" sz="1400" dirty="0">
                <a:latin typeface="+mn-ea"/>
              </a:rPr>
              <a:t>5</a:t>
            </a:r>
          </a:p>
          <a:p>
            <a:pPr algn="r" eaLnBrk="1" hangingPunct="1">
              <a:buFont typeface="Georgia" pitchFamily="18" charset="0"/>
              <a:buNone/>
              <a:tabLst>
                <a:tab pos="449263" algn="l"/>
              </a:tabLst>
              <a:defRPr/>
            </a:pPr>
            <a:r>
              <a:rPr lang="en-US" altLang="ja-JP" sz="1400" dirty="0">
                <a:latin typeface="+mn-ea"/>
              </a:rPr>
              <a:t>6</a:t>
            </a:r>
          </a:p>
          <a:p>
            <a:pPr algn="r" eaLnBrk="1" hangingPunct="1">
              <a:buFont typeface="Georgia" pitchFamily="18" charset="0"/>
              <a:buNone/>
              <a:tabLst>
                <a:tab pos="449263" algn="l"/>
              </a:tabLst>
              <a:defRPr/>
            </a:pPr>
            <a:r>
              <a:rPr lang="en-US" altLang="ja-JP" sz="1400" dirty="0">
                <a:latin typeface="+mn-ea"/>
              </a:rPr>
              <a:t>7</a:t>
            </a:r>
          </a:p>
          <a:p>
            <a:pPr algn="r" eaLnBrk="1" hangingPunct="1">
              <a:buFont typeface="Georgia" pitchFamily="18" charset="0"/>
              <a:buNone/>
              <a:tabLst>
                <a:tab pos="449263" algn="l"/>
              </a:tabLst>
              <a:defRPr/>
            </a:pPr>
            <a:r>
              <a:rPr lang="en-US" altLang="ja-JP" sz="1400" dirty="0">
                <a:latin typeface="+mn-ea"/>
              </a:rPr>
              <a:t>8</a:t>
            </a:r>
          </a:p>
          <a:p>
            <a:pPr algn="r" eaLnBrk="1" hangingPunct="1">
              <a:buFont typeface="Georgia" pitchFamily="18" charset="0"/>
              <a:buNone/>
              <a:tabLst>
                <a:tab pos="449263" algn="l"/>
              </a:tabLst>
              <a:defRPr/>
            </a:pPr>
            <a:r>
              <a:rPr lang="en-US" altLang="ja-JP" sz="1400" dirty="0">
                <a:latin typeface="+mn-ea"/>
              </a:rPr>
              <a:t>9</a:t>
            </a:r>
          </a:p>
          <a:p>
            <a:pPr algn="r" eaLnBrk="1" hangingPunct="1">
              <a:buFont typeface="Georgia" pitchFamily="18" charset="0"/>
              <a:buNone/>
              <a:tabLst>
                <a:tab pos="449263" algn="l"/>
              </a:tabLst>
              <a:defRPr/>
            </a:pPr>
            <a:r>
              <a:rPr lang="en-US" altLang="ja-JP" sz="1400" dirty="0">
                <a:latin typeface="+mn-ea"/>
              </a:rPr>
              <a:t>10</a:t>
            </a:r>
          </a:p>
          <a:p>
            <a:pPr algn="r" eaLnBrk="1" hangingPunct="1">
              <a:buFont typeface="Georgia" pitchFamily="18" charset="0"/>
              <a:buNone/>
              <a:tabLst>
                <a:tab pos="449263" algn="l"/>
              </a:tabLst>
              <a:defRPr/>
            </a:pPr>
            <a:r>
              <a:rPr lang="en-US" altLang="ja-JP" sz="1400" dirty="0">
                <a:latin typeface="+mn-ea"/>
              </a:rPr>
              <a:t>11</a:t>
            </a:r>
          </a:p>
          <a:p>
            <a:pPr algn="r" eaLnBrk="1" hangingPunct="1">
              <a:buFont typeface="Georgia" pitchFamily="18" charset="0"/>
              <a:buNone/>
              <a:tabLst>
                <a:tab pos="449263" algn="l"/>
              </a:tabLst>
              <a:defRPr/>
            </a:pPr>
            <a:r>
              <a:rPr lang="en-US" altLang="ja-JP" sz="1400" dirty="0">
                <a:latin typeface="+mn-ea"/>
              </a:rPr>
              <a:t>12</a:t>
            </a:r>
          </a:p>
          <a:p>
            <a:pPr algn="r" eaLnBrk="1" hangingPunct="1">
              <a:buFont typeface="Georgia" pitchFamily="18" charset="0"/>
              <a:buNone/>
              <a:tabLst>
                <a:tab pos="449263" algn="l"/>
              </a:tabLst>
              <a:defRPr/>
            </a:pPr>
            <a:r>
              <a:rPr lang="en-US" altLang="ja-JP" sz="1400" dirty="0">
                <a:latin typeface="+mn-ea"/>
              </a:rPr>
              <a:t>13</a:t>
            </a:r>
          </a:p>
          <a:p>
            <a:pPr algn="r" eaLnBrk="1" hangingPunct="1">
              <a:buFont typeface="Georgia" pitchFamily="18" charset="0"/>
              <a:buNone/>
              <a:tabLst>
                <a:tab pos="449263" algn="l"/>
              </a:tabLst>
              <a:defRPr/>
            </a:pPr>
            <a:r>
              <a:rPr lang="en-US" altLang="ja-JP" sz="1400" dirty="0">
                <a:latin typeface="+mn-ea"/>
              </a:rPr>
              <a:t>14</a:t>
            </a:r>
          </a:p>
          <a:p>
            <a:pPr algn="r" eaLnBrk="1" hangingPunct="1">
              <a:buFont typeface="Georgia" pitchFamily="18" charset="0"/>
              <a:buNone/>
              <a:tabLst>
                <a:tab pos="449263" algn="l"/>
              </a:tabLst>
              <a:defRPr/>
            </a:pPr>
            <a:r>
              <a:rPr lang="en-US" altLang="ja-JP" sz="1400" dirty="0">
                <a:latin typeface="+mn-ea"/>
              </a:rPr>
              <a:t>1</a:t>
            </a:r>
            <a:r>
              <a:rPr lang="en-US" altLang="ja-JP" sz="1400" dirty="0">
                <a:solidFill>
                  <a:prstClr val="black"/>
                </a:solidFill>
                <a:latin typeface="HG明朝B" panose="02020809000000000000" pitchFamily="17" charset="-128"/>
                <a:ea typeface="ＭＳ Ｐゴシック" charset="-128"/>
              </a:rPr>
              <a:t>5</a:t>
            </a:r>
          </a:p>
          <a:p>
            <a:pPr algn="r" eaLnBrk="1" hangingPunct="1">
              <a:buFont typeface="Georgia" pitchFamily="18" charset="0"/>
              <a:buNone/>
              <a:tabLst>
                <a:tab pos="449263" algn="l"/>
              </a:tabLst>
              <a:defRPr/>
            </a:pPr>
            <a:r>
              <a:rPr kumimoji="1" lang="en-US" altLang="ja-JP" sz="1400" b="0" i="0" u="none" strike="noStrike" kern="1200" cap="none" spc="0" normalizeH="0" baseline="0" noProof="0" dirty="0">
                <a:ln>
                  <a:noFill/>
                </a:ln>
                <a:solidFill>
                  <a:prstClr val="black"/>
                </a:solidFill>
                <a:effectLst/>
                <a:uLnTx/>
                <a:uFillTx/>
                <a:latin typeface="HG明朝B" panose="02020809000000000000" pitchFamily="17" charset="-128"/>
                <a:ea typeface="ＭＳ Ｐゴシック" charset="-128"/>
                <a:cs typeface="+mn-cs"/>
              </a:rPr>
              <a:t>16</a:t>
            </a:r>
          </a:p>
          <a:p>
            <a:pPr algn="r" eaLnBrk="1" hangingPunct="1">
              <a:buFont typeface="Georgia" pitchFamily="18" charset="0"/>
              <a:buNone/>
              <a:tabLst>
                <a:tab pos="449263" algn="l"/>
              </a:tabLst>
              <a:defRPr/>
            </a:pPr>
            <a:r>
              <a:rPr lang="en-US" altLang="ja-JP" sz="1400" dirty="0">
                <a:solidFill>
                  <a:prstClr val="black"/>
                </a:solidFill>
                <a:latin typeface="HG明朝B" panose="02020809000000000000" pitchFamily="17" charset="-128"/>
                <a:ea typeface="ＭＳ Ｐゴシック" charset="-128"/>
              </a:rPr>
              <a:t>17</a:t>
            </a:r>
          </a:p>
          <a:p>
            <a:pPr algn="r" eaLnBrk="1" hangingPunct="1">
              <a:buFont typeface="Georgia" pitchFamily="18" charset="0"/>
              <a:buNone/>
              <a:tabLst>
                <a:tab pos="449263" algn="l"/>
              </a:tabLst>
              <a:defRPr/>
            </a:pPr>
            <a:endParaRPr kumimoji="1" lang="en-US" altLang="ja-JP" sz="1400" b="0" i="0" u="none" strike="noStrike" kern="1200" cap="none" spc="0" normalizeH="0" baseline="0" noProof="0" dirty="0">
              <a:ln>
                <a:noFill/>
              </a:ln>
              <a:solidFill>
                <a:prstClr val="black"/>
              </a:solidFill>
              <a:effectLst/>
              <a:uLnTx/>
              <a:uFillTx/>
              <a:latin typeface="HG明朝B" panose="02020809000000000000" pitchFamily="17" charset="-128"/>
              <a:ea typeface="ＭＳ Ｐゴシック" charset="-128"/>
              <a:cs typeface="+mn-cs"/>
            </a:endParaRPr>
          </a:p>
        </p:txBody>
      </p:sp>
    </p:spTree>
    <p:extLst>
      <p:ext uri="{BB962C8B-B14F-4D97-AF65-F5344CB8AC3E}">
        <p14:creationId xmlns:p14="http://schemas.microsoft.com/office/powerpoint/2010/main" val="168494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34559562"/>
              </p:ext>
            </p:extLst>
          </p:nvPr>
        </p:nvGraphicFramePr>
        <p:xfrm>
          <a:off x="4835525" y="4262907"/>
          <a:ext cx="3859210" cy="2000518"/>
        </p:xfrm>
        <a:graphic>
          <a:graphicData uri="http://schemas.openxmlformats.org/drawingml/2006/table">
            <a:tbl>
              <a:tblPr/>
              <a:tblGrid>
                <a:gridCol w="1929605">
                  <a:extLst>
                    <a:ext uri="{9D8B030D-6E8A-4147-A177-3AD203B41FA5}">
                      <a16:colId xmlns:a16="http://schemas.microsoft.com/office/drawing/2014/main" val="20000"/>
                    </a:ext>
                  </a:extLst>
                </a:gridCol>
                <a:gridCol w="1929605">
                  <a:extLst>
                    <a:ext uri="{9D8B030D-6E8A-4147-A177-3AD203B41FA5}">
                      <a16:colId xmlns:a16="http://schemas.microsoft.com/office/drawing/2014/main" val="20001"/>
                    </a:ext>
                  </a:extLst>
                </a:gridCol>
              </a:tblGrid>
              <a:tr h="391714">
                <a:tc gridSpan="2">
                  <a:txBody>
                    <a:bodyPr/>
                    <a:lstStyle/>
                    <a:p>
                      <a:pPr algn="ctr" fontAlgn="ctr"/>
                      <a:r>
                        <a:rPr lang="ja-JP" altLang="en-US" sz="1100" b="0" i="0" u="none" strike="noStrike" dirty="0">
                          <a:solidFill>
                            <a:srgbClr val="000000"/>
                          </a:solidFill>
                          <a:latin typeface="+mn-ea"/>
                          <a:ea typeface="+mn-ea"/>
                        </a:rPr>
                        <a:t>札幌市コールセンター</a:t>
                      </a:r>
                      <a:br>
                        <a:rPr lang="ja-JP" altLang="en-US" sz="1100" b="0" i="0" u="none" strike="noStrike" dirty="0">
                          <a:solidFill>
                            <a:srgbClr val="000000"/>
                          </a:solidFill>
                          <a:latin typeface="+mn-ea"/>
                          <a:ea typeface="+mn-ea"/>
                        </a:rPr>
                      </a:br>
                      <a:r>
                        <a:rPr lang="ja-JP" altLang="en-US" sz="1100" b="0" i="0" u="none" strike="noStrike" dirty="0">
                          <a:solidFill>
                            <a:srgbClr val="000000"/>
                          </a:solidFill>
                          <a:latin typeface="+mn-ea"/>
                          <a:ea typeface="+mn-ea"/>
                        </a:rPr>
                        <a:t>市民満足度調査報告書</a:t>
                      </a:r>
                      <a:endParaRPr lang="en-US" altLang="ja-JP" sz="1100" b="0" i="0" u="none" strike="noStrike" dirty="0">
                        <a:solidFill>
                          <a:srgbClr val="000000"/>
                        </a:solidFill>
                        <a:latin typeface="+mn-ea"/>
                        <a:ea typeface="+mn-ea"/>
                      </a:endParaRPr>
                    </a:p>
                    <a:p>
                      <a:pPr algn="ctr" fontAlgn="ctr"/>
                      <a:r>
                        <a:rPr lang="ja-JP" altLang="en-US" sz="1100" dirty="0">
                          <a:latin typeface="+mn-ea"/>
                          <a:ea typeface="+mn-ea"/>
                        </a:rPr>
                        <a:t>（</a:t>
                      </a:r>
                      <a:r>
                        <a:rPr lang="en-US" altLang="ja-JP" sz="1100" dirty="0">
                          <a:latin typeface="+mn-ea"/>
                          <a:ea typeface="+mn-ea"/>
                        </a:rPr>
                        <a:t>2024</a:t>
                      </a:r>
                      <a:r>
                        <a:rPr lang="ja-JP" altLang="en-US" sz="1100" dirty="0">
                          <a:latin typeface="+mn-ea"/>
                          <a:ea typeface="+mn-ea"/>
                        </a:rPr>
                        <a:t>年</a:t>
                      </a:r>
                      <a:r>
                        <a:rPr lang="en-US" altLang="ja-JP" sz="1100" dirty="0">
                          <a:latin typeface="+mn-ea"/>
                          <a:ea typeface="+mn-ea"/>
                        </a:rPr>
                        <a:t>2</a:t>
                      </a:r>
                      <a:r>
                        <a:rPr lang="ja-JP" altLang="en-US" sz="1100" dirty="0">
                          <a:latin typeface="+mn-ea"/>
                          <a:ea typeface="+mn-ea"/>
                        </a:rPr>
                        <a:t>月</a:t>
                      </a:r>
                      <a:r>
                        <a:rPr lang="en-US" altLang="ja-JP" sz="1100" dirty="0">
                          <a:latin typeface="+mn-ea"/>
                          <a:ea typeface="+mn-ea"/>
                        </a:rPr>
                        <a:t>14</a:t>
                      </a:r>
                      <a:r>
                        <a:rPr lang="ja-JP" altLang="en-US" sz="1100" dirty="0">
                          <a:latin typeface="+mn-ea"/>
                          <a:ea typeface="+mn-ea"/>
                        </a:rPr>
                        <a:t>日～</a:t>
                      </a:r>
                      <a:r>
                        <a:rPr lang="en-US" altLang="ja-JP" sz="1100" dirty="0">
                          <a:latin typeface="+mn-ea"/>
                          <a:ea typeface="+mn-ea"/>
                        </a:rPr>
                        <a:t>2</a:t>
                      </a:r>
                      <a:r>
                        <a:rPr lang="ja-JP" altLang="en-US" sz="1100" dirty="0">
                          <a:latin typeface="+mn-ea"/>
                          <a:ea typeface="+mn-ea"/>
                        </a:rPr>
                        <a:t>月</a:t>
                      </a:r>
                      <a:r>
                        <a:rPr lang="en-US" altLang="ja-JP" sz="1100" dirty="0">
                          <a:latin typeface="+mn-ea"/>
                          <a:ea typeface="+mn-ea"/>
                        </a:rPr>
                        <a:t>20</a:t>
                      </a:r>
                      <a:r>
                        <a:rPr lang="ja-JP" altLang="en-US" sz="1100" dirty="0">
                          <a:latin typeface="+mn-ea"/>
                          <a:ea typeface="+mn-ea"/>
                        </a:rPr>
                        <a:t>日）</a:t>
                      </a:r>
                      <a:endParaRPr lang="ja-JP" altLang="en-US" sz="11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52538">
                <a:tc>
                  <a:txBody>
                    <a:bodyPr/>
                    <a:lstStyle/>
                    <a:p>
                      <a:pPr algn="ctr" fontAlgn="ctr"/>
                      <a:r>
                        <a:rPr lang="ja-JP" altLang="en-US" sz="1100" b="0" i="0" u="none" strike="noStrike" dirty="0">
                          <a:solidFill>
                            <a:srgbClr val="000000"/>
                          </a:solidFill>
                          <a:latin typeface="+mn-ea"/>
                          <a:ea typeface="+mn-ea"/>
                        </a:rPr>
                        <a:t>再発行年月日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latin typeface="+mn-ea"/>
                          <a:ea typeface="+mn-ea"/>
                        </a:rPr>
                        <a:t>2024</a:t>
                      </a:r>
                      <a:r>
                        <a:rPr lang="ja-JP" altLang="en-US" sz="1100" b="0" i="0" u="none" strike="noStrike" dirty="0">
                          <a:solidFill>
                            <a:srgbClr val="000000"/>
                          </a:solidFill>
                          <a:latin typeface="+mn-ea"/>
                          <a:ea typeface="+mn-ea"/>
                        </a:rPr>
                        <a:t>年</a:t>
                      </a:r>
                      <a:r>
                        <a:rPr lang="en-US" altLang="ja-JP" sz="1100" b="0" i="0" u="none" strike="noStrike" dirty="0">
                          <a:solidFill>
                            <a:srgbClr val="000000"/>
                          </a:solidFill>
                          <a:latin typeface="+mn-ea"/>
                          <a:ea typeface="+mn-ea"/>
                        </a:rPr>
                        <a:t>3</a:t>
                      </a:r>
                      <a:r>
                        <a:rPr lang="ja-JP" altLang="en-US" sz="1100" b="0" i="0" u="none" strike="noStrike" dirty="0">
                          <a:solidFill>
                            <a:srgbClr val="000000"/>
                          </a:solidFill>
                          <a:latin typeface="+mn-ea"/>
                          <a:ea typeface="+mn-ea"/>
                        </a:rPr>
                        <a:t>月</a:t>
                      </a:r>
                      <a:r>
                        <a:rPr lang="en-US" altLang="ja-JP" sz="1100" b="0" i="0" u="none" strike="noStrike" dirty="0">
                          <a:solidFill>
                            <a:srgbClr val="000000"/>
                          </a:solidFill>
                          <a:latin typeface="+mn-ea"/>
                          <a:ea typeface="+mn-ea"/>
                        </a:rPr>
                        <a:t>7</a:t>
                      </a:r>
                      <a:r>
                        <a:rPr lang="ja-JP" altLang="en-US" sz="1100" b="0" i="0" u="none" strike="noStrike" dirty="0">
                          <a:solidFill>
                            <a:srgbClr val="000000"/>
                          </a:solidFill>
                          <a:latin typeface="+mn-ea"/>
                          <a:ea typeface="+mn-ea"/>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538">
                <a:tc>
                  <a:txBody>
                    <a:bodyPr/>
                    <a:lstStyle/>
                    <a:p>
                      <a:pPr algn="ctr" fontAlgn="ctr"/>
                      <a:r>
                        <a:rPr lang="ja-JP" altLang="en-US" sz="1100" b="0" i="0" u="none" strike="noStrike" dirty="0">
                          <a:solidFill>
                            <a:srgbClr val="000000"/>
                          </a:solidFill>
                          <a:latin typeface="+mn-ea"/>
                          <a:ea typeface="+mn-ea"/>
                        </a:rPr>
                        <a:t>作成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mn-ea"/>
                          <a:ea typeface="+mn-ea"/>
                        </a:rPr>
                        <a:t>成田　朋香</a:t>
                      </a:r>
                      <a:endParaRPr lang="en-US" altLang="ja-JP" sz="11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538">
                <a:tc>
                  <a:txBody>
                    <a:bodyPr/>
                    <a:lstStyle/>
                    <a:p>
                      <a:pPr algn="ctr" fontAlgn="ctr"/>
                      <a:r>
                        <a:rPr lang="ja-JP" altLang="en-US" sz="1100" b="0" i="0" u="none" strike="noStrike" dirty="0">
                          <a:solidFill>
                            <a:srgbClr val="000000"/>
                          </a:solidFill>
                          <a:latin typeface="+mn-ea"/>
                          <a:ea typeface="+mn-ea"/>
                        </a:rPr>
                        <a:t>文責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mn-ea"/>
                          <a:ea typeface="+mn-ea"/>
                        </a:rPr>
                        <a:t>袋　聡美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0459">
                <a:tc gridSpan="2">
                  <a:txBody>
                    <a:bodyPr/>
                    <a:lstStyle/>
                    <a:p>
                      <a:pPr algn="ctr" fontAlgn="ctr"/>
                      <a:r>
                        <a:rPr lang="ja-JP" altLang="en-US" sz="1100" b="0" i="0" u="none" strike="noStrike" dirty="0">
                          <a:solidFill>
                            <a:srgbClr val="000000"/>
                          </a:solidFill>
                          <a:latin typeface="+mn-ea"/>
                          <a:ea typeface="+mn-ea"/>
                        </a:rPr>
                        <a:t>リンケージサービス株式会社</a:t>
                      </a:r>
                      <a:br>
                        <a:rPr lang="ja-JP" altLang="en-US" sz="1100" b="0" i="0" u="none" strike="noStrike" dirty="0">
                          <a:solidFill>
                            <a:srgbClr val="000000"/>
                          </a:solidFill>
                          <a:latin typeface="+mn-ea"/>
                          <a:ea typeface="+mn-ea"/>
                        </a:rPr>
                      </a:br>
                      <a:r>
                        <a:rPr lang="en-US" altLang="ja-JP" sz="1100" b="0" i="0" u="none" strike="noStrike" dirty="0">
                          <a:solidFill>
                            <a:srgbClr val="000000"/>
                          </a:solidFill>
                          <a:latin typeface="+mn-ea"/>
                          <a:ea typeface="+mn-ea"/>
                        </a:rPr>
                        <a:t>TEL</a:t>
                      </a:r>
                      <a:r>
                        <a:rPr lang="ja-JP" altLang="en-US" sz="1100" b="0" i="0" u="none" strike="noStrike" dirty="0">
                          <a:solidFill>
                            <a:srgbClr val="000000"/>
                          </a:solidFill>
                          <a:latin typeface="+mn-ea"/>
                          <a:ea typeface="+mn-ea"/>
                        </a:rPr>
                        <a:t>：</a:t>
                      </a:r>
                      <a:r>
                        <a:rPr lang="en-US" altLang="ja-JP" sz="1100" b="0" i="0" u="none" strike="noStrike" dirty="0">
                          <a:solidFill>
                            <a:srgbClr val="000000"/>
                          </a:solidFill>
                          <a:latin typeface="+mn-ea"/>
                          <a:ea typeface="+mn-ea"/>
                        </a:rPr>
                        <a:t>011-272-2234</a:t>
                      </a:r>
                      <a:br>
                        <a:rPr lang="en-US" altLang="ja-JP" sz="1100" b="0" i="0" u="none" strike="noStrike" dirty="0">
                          <a:solidFill>
                            <a:srgbClr val="000000"/>
                          </a:solidFill>
                          <a:latin typeface="+mn-ea"/>
                          <a:ea typeface="+mn-ea"/>
                        </a:rPr>
                      </a:br>
                      <a:r>
                        <a:rPr lang="en-US" altLang="ja-JP" sz="1100" b="0" i="0" u="none" strike="noStrike" dirty="0">
                          <a:solidFill>
                            <a:srgbClr val="000000"/>
                          </a:solidFill>
                          <a:latin typeface="+mn-ea"/>
                          <a:ea typeface="+mn-ea"/>
                        </a:rPr>
                        <a:t>FAX</a:t>
                      </a:r>
                      <a:r>
                        <a:rPr lang="ja-JP" altLang="en-US" sz="1100" b="0" i="0" u="none" strike="noStrike" dirty="0">
                          <a:solidFill>
                            <a:srgbClr val="000000"/>
                          </a:solidFill>
                          <a:latin typeface="+mn-ea"/>
                          <a:ea typeface="+mn-ea"/>
                        </a:rPr>
                        <a:t>：</a:t>
                      </a:r>
                      <a:r>
                        <a:rPr lang="en-US" altLang="ja-JP" sz="1100" b="0" i="0" u="none" strike="noStrike" dirty="0">
                          <a:solidFill>
                            <a:srgbClr val="000000"/>
                          </a:solidFill>
                          <a:latin typeface="+mn-ea"/>
                          <a:ea typeface="+mn-ea"/>
                        </a:rPr>
                        <a:t>011-272-2210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290513" y="447675"/>
            <a:ext cx="8229600" cy="460375"/>
          </a:xfrm>
        </p:spPr>
        <p:txBody>
          <a:bodyPr/>
          <a:lstStyle/>
          <a:p>
            <a:pPr eaLnBrk="1" hangingPunct="1"/>
            <a:r>
              <a:rPr lang="ja-JP" altLang="en-US" sz="2000" dirty="0">
                <a:latin typeface="+mn-ea"/>
                <a:ea typeface="+mn-ea"/>
              </a:rPr>
              <a:t>調査状況（調査実施期間　調査結果）</a:t>
            </a:r>
          </a:p>
        </p:txBody>
      </p:sp>
      <p:sp>
        <p:nvSpPr>
          <p:cNvPr id="8195" name="テキスト ボックス 10"/>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a:t>1</a:t>
            </a:r>
            <a:endParaRPr lang="ja-JP" altLang="en-US"/>
          </a:p>
        </p:txBody>
      </p:sp>
      <p:sp>
        <p:nvSpPr>
          <p:cNvPr id="8196" name="コンテンツ プレースホルダ 2"/>
          <p:cNvSpPr>
            <a:spLocks noGrp="1"/>
          </p:cNvSpPr>
          <p:nvPr>
            <p:ph idx="1"/>
          </p:nvPr>
        </p:nvSpPr>
        <p:spPr>
          <a:xfrm>
            <a:off x="566736" y="5327271"/>
            <a:ext cx="7605282" cy="884858"/>
          </a:xfrm>
          <a:ln w="19050">
            <a:solidFill>
              <a:srgbClr val="F0AD00"/>
            </a:solidFill>
          </a:ln>
        </p:spPr>
        <p:txBody>
          <a:bodyPr>
            <a:spAutoFit/>
          </a:bodyPr>
          <a:lstStyle/>
          <a:p>
            <a:pPr algn="just"/>
            <a:r>
              <a:rPr lang="ja-JP" altLang="ja-JP" sz="1100" kern="100" dirty="0">
                <a:effectLst/>
                <a:latin typeface="+mn-ea"/>
                <a:cs typeface="Times New Roman" panose="02020603050405020304" pitchFamily="18" charset="0"/>
              </a:rPr>
              <a:t>コールが輻輳していない時間に限定して調査を実施しております。</a:t>
            </a:r>
          </a:p>
          <a:p>
            <a:pPr algn="just"/>
            <a:r>
              <a:rPr lang="ja-JP" altLang="ja-JP" sz="1100" kern="100" dirty="0">
                <a:effectLst/>
                <a:latin typeface="+mn-ea"/>
                <a:cs typeface="Times New Roman" panose="02020603050405020304" pitchFamily="18" charset="0"/>
              </a:rPr>
              <a:t>アンケート件数は前回調査（</a:t>
            </a:r>
            <a:r>
              <a:rPr lang="en-US" altLang="ja-JP" sz="1100" kern="100" dirty="0">
                <a:effectLst/>
                <a:latin typeface="+mn-ea"/>
                <a:cs typeface="Times New Roman" panose="02020603050405020304" pitchFamily="18" charset="0"/>
              </a:rPr>
              <a:t>2024</a:t>
            </a:r>
            <a:r>
              <a:rPr lang="ja-JP" altLang="ja-JP" sz="1100" kern="100" dirty="0">
                <a:effectLst/>
                <a:latin typeface="+mn-ea"/>
                <a:cs typeface="Times New Roman" panose="02020603050405020304" pitchFamily="18" charset="0"/>
              </a:rPr>
              <a:t>年</a:t>
            </a:r>
            <a:r>
              <a:rPr lang="en-US" altLang="ja-JP" sz="1100" kern="100" dirty="0">
                <a:latin typeface="+mn-ea"/>
                <a:cs typeface="Times New Roman" panose="02020603050405020304" pitchFamily="18" charset="0"/>
              </a:rPr>
              <a:t>2</a:t>
            </a:r>
            <a:r>
              <a:rPr lang="ja-JP" altLang="ja-JP" sz="1100" kern="100" dirty="0">
                <a:effectLst/>
                <a:latin typeface="+mn-ea"/>
                <a:cs typeface="Times New Roman" panose="02020603050405020304" pitchFamily="18" charset="0"/>
              </a:rPr>
              <a:t>月</a:t>
            </a:r>
            <a:r>
              <a:rPr lang="en-US" altLang="ja-JP" sz="1100" kern="100" dirty="0">
                <a:effectLst/>
                <a:latin typeface="+mn-ea"/>
                <a:cs typeface="Times New Roman" panose="02020603050405020304" pitchFamily="18" charset="0"/>
              </a:rPr>
              <a:t>14</a:t>
            </a:r>
            <a:r>
              <a:rPr lang="ja-JP" altLang="ja-JP" sz="1100" kern="100" dirty="0">
                <a:effectLst/>
                <a:latin typeface="+mn-ea"/>
                <a:cs typeface="Times New Roman" panose="02020603050405020304" pitchFamily="18" charset="0"/>
              </a:rPr>
              <a:t>日～</a:t>
            </a:r>
            <a:r>
              <a:rPr lang="en-US" altLang="ja-JP" sz="1100" kern="100" dirty="0">
                <a:effectLst/>
                <a:latin typeface="+mn-ea"/>
                <a:cs typeface="Times New Roman" panose="02020603050405020304" pitchFamily="18" charset="0"/>
              </a:rPr>
              <a:t>2</a:t>
            </a:r>
            <a:r>
              <a:rPr lang="ja-JP" altLang="ja-JP" sz="1100" kern="100" dirty="0">
                <a:effectLst/>
                <a:latin typeface="+mn-ea"/>
                <a:cs typeface="Times New Roman" panose="02020603050405020304" pitchFamily="18" charset="0"/>
              </a:rPr>
              <a:t>月</a:t>
            </a:r>
            <a:r>
              <a:rPr lang="en-US" altLang="ja-JP" sz="1100" kern="100" dirty="0">
                <a:effectLst/>
                <a:latin typeface="+mn-ea"/>
                <a:cs typeface="Times New Roman" panose="02020603050405020304" pitchFamily="18" charset="0"/>
              </a:rPr>
              <a:t>2</a:t>
            </a:r>
            <a:r>
              <a:rPr lang="en-US" altLang="ja-JP" sz="1100" kern="100" dirty="0">
                <a:latin typeface="+mn-ea"/>
                <a:cs typeface="Times New Roman" panose="02020603050405020304" pitchFamily="18" charset="0"/>
              </a:rPr>
              <a:t>0</a:t>
            </a:r>
            <a:r>
              <a:rPr lang="ja-JP" altLang="ja-JP" sz="1100" kern="100" dirty="0">
                <a:effectLst/>
                <a:latin typeface="+mn-ea"/>
                <a:cs typeface="Times New Roman" panose="02020603050405020304" pitchFamily="18" charset="0"/>
              </a:rPr>
              <a:t>日の</a:t>
            </a:r>
            <a:r>
              <a:rPr lang="en-US" altLang="ja-JP" sz="1100" kern="100" dirty="0">
                <a:effectLst/>
                <a:latin typeface="+mn-ea"/>
                <a:cs typeface="Times New Roman" panose="02020603050405020304" pitchFamily="18" charset="0"/>
              </a:rPr>
              <a:t>7</a:t>
            </a:r>
            <a:r>
              <a:rPr lang="ja-JP" altLang="ja-JP" sz="1100" kern="100" dirty="0">
                <a:effectLst/>
                <a:latin typeface="+mn-ea"/>
                <a:cs typeface="Times New Roman" panose="02020603050405020304" pitchFamily="18" charset="0"/>
              </a:rPr>
              <a:t>日間）</a:t>
            </a:r>
            <a:r>
              <a:rPr lang="ja-JP" altLang="en-US" sz="1100" kern="100" dirty="0">
                <a:latin typeface="+mn-ea"/>
                <a:cs typeface="Times New Roman" panose="02020603050405020304" pitchFamily="18" charset="0"/>
              </a:rPr>
              <a:t>の</a:t>
            </a:r>
            <a:r>
              <a:rPr lang="en-US" altLang="ja-JP" sz="1100" kern="100" dirty="0">
                <a:latin typeface="+mn-ea"/>
                <a:cs typeface="Times New Roman" panose="02020603050405020304" pitchFamily="18" charset="0"/>
              </a:rPr>
              <a:t>219</a:t>
            </a:r>
            <a:r>
              <a:rPr lang="ja-JP" altLang="ja-JP" sz="1100" kern="100" dirty="0">
                <a:effectLst/>
                <a:latin typeface="+mn-ea"/>
                <a:cs typeface="Times New Roman" panose="02020603050405020304" pitchFamily="18" charset="0"/>
              </a:rPr>
              <a:t>件より</a:t>
            </a:r>
            <a:r>
              <a:rPr lang="en-US" altLang="ja-JP" sz="1100" kern="100" dirty="0">
                <a:latin typeface="+mn-ea"/>
                <a:cs typeface="Times New Roman" panose="02020603050405020304" pitchFamily="18" charset="0"/>
              </a:rPr>
              <a:t>18</a:t>
            </a:r>
            <a:r>
              <a:rPr lang="ja-JP" altLang="ja-JP" sz="1100" kern="100" dirty="0">
                <a:effectLst/>
                <a:latin typeface="+mn-ea"/>
                <a:cs typeface="Times New Roman" panose="02020603050405020304" pitchFamily="18" charset="0"/>
              </a:rPr>
              <a:t>件</a:t>
            </a:r>
            <a:r>
              <a:rPr lang="ja-JP" altLang="en-US" sz="1100" kern="100" dirty="0">
                <a:latin typeface="+mn-ea"/>
                <a:cs typeface="Times New Roman" panose="02020603050405020304" pitchFamily="18" charset="0"/>
              </a:rPr>
              <a:t>増加しました</a:t>
            </a:r>
            <a:r>
              <a:rPr lang="ja-JP" altLang="ja-JP" sz="1100" kern="100" dirty="0">
                <a:effectLst/>
                <a:latin typeface="+mn-ea"/>
                <a:cs typeface="Times New Roman" panose="02020603050405020304" pitchFamily="18" charset="0"/>
              </a:rPr>
              <a:t>。</a:t>
            </a:r>
          </a:p>
          <a:p>
            <a:pPr algn="just"/>
            <a:r>
              <a:rPr lang="ja-JP" altLang="ja-JP" sz="1100" kern="100" dirty="0">
                <a:effectLst/>
                <a:latin typeface="+mn-ea"/>
                <a:cs typeface="Times New Roman" panose="02020603050405020304" pitchFamily="18" charset="0"/>
              </a:rPr>
              <a:t>平均点は前回調査</a:t>
            </a:r>
            <a:r>
              <a:rPr lang="en-US" altLang="ja-JP" sz="1100" kern="100" dirty="0">
                <a:effectLst/>
                <a:latin typeface="+mn-ea"/>
                <a:cs typeface="Times New Roman" panose="02020603050405020304" pitchFamily="18" charset="0"/>
              </a:rPr>
              <a:t>9.83</a:t>
            </a:r>
            <a:r>
              <a:rPr lang="ja-JP" altLang="ja-JP" sz="1100" kern="100" dirty="0">
                <a:effectLst/>
                <a:latin typeface="+mn-ea"/>
                <a:cs typeface="Times New Roman" panose="02020603050405020304" pitchFamily="18" charset="0"/>
              </a:rPr>
              <a:t>点と比較し</a:t>
            </a:r>
            <a:r>
              <a:rPr lang="en-US" altLang="ja-JP" sz="1100" kern="100" dirty="0">
                <a:effectLst/>
                <a:latin typeface="+mn-ea"/>
                <a:cs typeface="Times New Roman" panose="02020603050405020304" pitchFamily="18" charset="0"/>
              </a:rPr>
              <a:t>0.06</a:t>
            </a:r>
            <a:r>
              <a:rPr lang="ja-JP" altLang="ja-JP" sz="1100" kern="100" dirty="0">
                <a:effectLst/>
                <a:latin typeface="+mn-ea"/>
                <a:cs typeface="Times New Roman" panose="02020603050405020304" pitchFamily="18" charset="0"/>
              </a:rPr>
              <a:t>点</a:t>
            </a:r>
            <a:r>
              <a:rPr lang="ja-JP" altLang="en-US" sz="1100" kern="100" dirty="0">
                <a:latin typeface="+mn-ea"/>
                <a:cs typeface="Times New Roman" panose="02020603050405020304" pitchFamily="18" charset="0"/>
              </a:rPr>
              <a:t>増加</a:t>
            </a:r>
            <a:r>
              <a:rPr lang="ja-JP" altLang="ja-JP" sz="1100" kern="100" dirty="0">
                <a:effectLst/>
                <a:latin typeface="+mn-ea"/>
                <a:cs typeface="Times New Roman" panose="02020603050405020304" pitchFamily="18" charset="0"/>
              </a:rPr>
              <a:t>し、</a:t>
            </a:r>
            <a:r>
              <a:rPr lang="en-US" altLang="ja-JP" sz="1100" kern="100" dirty="0">
                <a:effectLst/>
                <a:latin typeface="+mn-ea"/>
                <a:cs typeface="Times New Roman" panose="02020603050405020304" pitchFamily="18" charset="0"/>
              </a:rPr>
              <a:t>9.89</a:t>
            </a:r>
            <a:r>
              <a:rPr lang="ja-JP" altLang="ja-JP" sz="1100" kern="100" dirty="0">
                <a:effectLst/>
                <a:latin typeface="+mn-ea"/>
                <a:cs typeface="Times New Roman" panose="02020603050405020304" pitchFamily="18" charset="0"/>
              </a:rPr>
              <a:t>点となりました。</a:t>
            </a:r>
          </a:p>
          <a:p>
            <a:pPr algn="just"/>
            <a:r>
              <a:rPr lang="en-US" altLang="ja-JP" sz="1100" kern="100" dirty="0">
                <a:effectLst/>
                <a:latin typeface="+mn-ea"/>
                <a:cs typeface="Times New Roman" panose="02020603050405020304" pitchFamily="18" charset="0"/>
              </a:rPr>
              <a:t>8</a:t>
            </a:r>
            <a:r>
              <a:rPr lang="ja-JP" altLang="ja-JP" sz="1100" kern="100" dirty="0">
                <a:effectLst/>
                <a:latin typeface="+mn-ea"/>
                <a:cs typeface="Times New Roman" panose="02020603050405020304" pitchFamily="18" charset="0"/>
              </a:rPr>
              <a:t>点以上は前回調査</a:t>
            </a:r>
            <a:r>
              <a:rPr lang="en-US" altLang="ja-JP" sz="1100" kern="100" dirty="0">
                <a:effectLst/>
                <a:latin typeface="+mn-ea"/>
                <a:cs typeface="Times New Roman" panose="02020603050405020304" pitchFamily="18" charset="0"/>
              </a:rPr>
              <a:t>98.58%</a:t>
            </a:r>
            <a:r>
              <a:rPr lang="ja-JP" altLang="ja-JP" sz="1100" kern="100" dirty="0">
                <a:effectLst/>
                <a:latin typeface="+mn-ea"/>
                <a:cs typeface="Times New Roman" panose="02020603050405020304" pitchFamily="18" charset="0"/>
              </a:rPr>
              <a:t>と比較し</a:t>
            </a:r>
            <a:r>
              <a:rPr lang="en-US" altLang="ja-JP" sz="1100" kern="100" dirty="0">
                <a:effectLst/>
                <a:latin typeface="+mn-ea"/>
                <a:cs typeface="Times New Roman" panose="02020603050405020304" pitchFamily="18" charset="0"/>
              </a:rPr>
              <a:t>1</a:t>
            </a:r>
            <a:r>
              <a:rPr lang="ja-JP" altLang="ja-JP" sz="1100" kern="100" dirty="0">
                <a:effectLst/>
                <a:latin typeface="+mn-ea"/>
                <a:cs typeface="Times New Roman" panose="02020603050405020304" pitchFamily="18" charset="0"/>
              </a:rPr>
              <a:t>ポイント</a:t>
            </a:r>
            <a:r>
              <a:rPr lang="ja-JP" altLang="en-US" sz="1100" kern="100" dirty="0">
                <a:effectLst/>
                <a:latin typeface="+mn-ea"/>
                <a:cs typeface="Times New Roman" panose="02020603050405020304" pitchFamily="18" charset="0"/>
              </a:rPr>
              <a:t>増加</a:t>
            </a:r>
            <a:r>
              <a:rPr lang="ja-JP" altLang="ja-JP" sz="1100" kern="100" dirty="0">
                <a:effectLst/>
                <a:latin typeface="+mn-ea"/>
                <a:cs typeface="Times New Roman" panose="02020603050405020304" pitchFamily="18" charset="0"/>
              </a:rPr>
              <a:t>し、</a:t>
            </a:r>
            <a:r>
              <a:rPr lang="en-US" altLang="ja-JP" sz="1100" kern="100" dirty="0">
                <a:effectLst/>
                <a:latin typeface="+mn-ea"/>
                <a:cs typeface="Times New Roman" panose="02020603050405020304" pitchFamily="18" charset="0"/>
              </a:rPr>
              <a:t>99.58</a:t>
            </a:r>
            <a:r>
              <a:rPr lang="ja-JP" altLang="ja-JP" sz="1100" kern="100" dirty="0">
                <a:effectLst/>
                <a:latin typeface="+mn-ea"/>
                <a:cs typeface="Times New Roman" panose="02020603050405020304" pitchFamily="18" charset="0"/>
              </a:rPr>
              <a:t>％となりました。</a:t>
            </a:r>
          </a:p>
        </p:txBody>
      </p:sp>
      <p:sp>
        <p:nvSpPr>
          <p:cNvPr id="8197" name="テキスト ボックス 7"/>
          <p:cNvSpPr txBox="1">
            <a:spLocks noChangeArrowheads="1"/>
          </p:cNvSpPr>
          <p:nvPr/>
        </p:nvSpPr>
        <p:spPr bwMode="auto">
          <a:xfrm>
            <a:off x="290513" y="995363"/>
            <a:ext cx="6858000" cy="338554"/>
          </a:xfrm>
          <a:prstGeom prst="rect">
            <a:avLst/>
          </a:prstGeom>
          <a:noFill/>
          <a:ln w="9525">
            <a:noFill/>
            <a:miter lim="800000"/>
            <a:headEnd/>
            <a:tailEnd/>
          </a:ln>
        </p:spPr>
        <p:txBody>
          <a:bodyPr>
            <a:spAutoFit/>
          </a:bodyPr>
          <a:lstStyle/>
          <a:p>
            <a:r>
              <a:rPr lang="ja-JP" altLang="en-US" sz="1600" dirty="0">
                <a:latin typeface="+mn-ea"/>
                <a:ea typeface="+mn-ea"/>
              </a:rPr>
              <a:t>■調査実施期間　　</a:t>
            </a:r>
            <a:r>
              <a:rPr lang="en-US" altLang="ja-JP" sz="1600" dirty="0">
                <a:latin typeface="+mn-ea"/>
                <a:ea typeface="+mn-ea"/>
              </a:rPr>
              <a:t>2024</a:t>
            </a:r>
            <a:r>
              <a:rPr lang="ja-JP" altLang="en-US" sz="1600" dirty="0">
                <a:latin typeface="+mn-ea"/>
                <a:ea typeface="+mn-ea"/>
              </a:rPr>
              <a:t>年　</a:t>
            </a:r>
            <a:r>
              <a:rPr lang="en-US" altLang="ja-JP" sz="1600" dirty="0">
                <a:latin typeface="+mn-ea"/>
                <a:ea typeface="+mn-ea"/>
              </a:rPr>
              <a:t>2</a:t>
            </a:r>
            <a:r>
              <a:rPr lang="ja-JP" altLang="en-US" sz="1600" dirty="0">
                <a:latin typeface="+mn-ea"/>
                <a:ea typeface="+mn-ea"/>
              </a:rPr>
              <a:t>月</a:t>
            </a:r>
            <a:r>
              <a:rPr lang="en-US" altLang="ja-JP" sz="1600" dirty="0">
                <a:latin typeface="+mn-ea"/>
                <a:ea typeface="+mn-ea"/>
              </a:rPr>
              <a:t>14</a:t>
            </a:r>
            <a:r>
              <a:rPr lang="ja-JP" altLang="en-US" sz="1600" dirty="0">
                <a:latin typeface="+mn-ea"/>
                <a:ea typeface="+mn-ea"/>
              </a:rPr>
              <a:t>日（水）～　</a:t>
            </a:r>
            <a:r>
              <a:rPr lang="en-US" altLang="ja-JP" sz="1600" dirty="0">
                <a:latin typeface="+mn-ea"/>
                <a:ea typeface="+mn-ea"/>
              </a:rPr>
              <a:t>2</a:t>
            </a:r>
            <a:r>
              <a:rPr lang="ja-JP" altLang="en-US" sz="1600" dirty="0">
                <a:latin typeface="+mn-ea"/>
                <a:ea typeface="+mn-ea"/>
              </a:rPr>
              <a:t>月</a:t>
            </a:r>
            <a:r>
              <a:rPr lang="en-US" altLang="ja-JP" sz="1600" dirty="0">
                <a:latin typeface="+mn-ea"/>
                <a:ea typeface="+mn-ea"/>
              </a:rPr>
              <a:t>20</a:t>
            </a:r>
            <a:r>
              <a:rPr lang="ja-JP" altLang="en-US" sz="1600" dirty="0">
                <a:latin typeface="+mn-ea"/>
                <a:ea typeface="+mn-ea"/>
              </a:rPr>
              <a:t>日（火）　</a:t>
            </a:r>
            <a:r>
              <a:rPr lang="en-US" altLang="ja-JP" sz="1600" dirty="0">
                <a:latin typeface="+mn-ea"/>
                <a:ea typeface="+mn-ea"/>
              </a:rPr>
              <a:t>7</a:t>
            </a:r>
            <a:r>
              <a:rPr lang="ja-JP" altLang="en-US" sz="1600" dirty="0">
                <a:latin typeface="+mn-ea"/>
                <a:ea typeface="+mn-ea"/>
              </a:rPr>
              <a:t>日間</a:t>
            </a:r>
          </a:p>
        </p:txBody>
      </p:sp>
      <p:sp>
        <p:nvSpPr>
          <p:cNvPr id="8205" name="テキスト ボックス 16"/>
          <p:cNvSpPr txBox="1">
            <a:spLocks noChangeArrowheads="1"/>
          </p:cNvSpPr>
          <p:nvPr/>
        </p:nvSpPr>
        <p:spPr bwMode="auto">
          <a:xfrm>
            <a:off x="566735" y="1908801"/>
            <a:ext cx="2038351" cy="307975"/>
          </a:xfrm>
          <a:prstGeom prst="rect">
            <a:avLst/>
          </a:prstGeom>
          <a:noFill/>
          <a:ln w="9525">
            <a:noFill/>
            <a:miter lim="800000"/>
            <a:headEnd/>
            <a:tailEnd/>
          </a:ln>
        </p:spPr>
        <p:txBody>
          <a:bodyPr wrap="square">
            <a:spAutoFit/>
          </a:bodyPr>
          <a:lstStyle/>
          <a:p>
            <a:pPr algn="ctr"/>
            <a:r>
              <a:rPr lang="zh-CN" altLang="en-US" sz="1400" b="1" dirty="0">
                <a:solidFill>
                  <a:srgbClr val="000000"/>
                </a:solidFill>
                <a:latin typeface="ＭＳ Ｐゴシック" charset="-128"/>
              </a:rPr>
              <a:t>満足度</a:t>
            </a:r>
            <a:r>
              <a:rPr lang="zh-CN" altLang="en-US" sz="1400" b="1" dirty="0">
                <a:solidFill>
                  <a:srgbClr val="000000"/>
                </a:solidFill>
                <a:latin typeface="ＭＳ ゴシック" panose="020B0609070205080204" pitchFamily="49" charset="-128"/>
                <a:ea typeface="ＭＳ ゴシック" panose="020B0609070205080204" pitchFamily="49" charset="-128"/>
              </a:rPr>
              <a:t>点数分布</a:t>
            </a:r>
            <a:endParaRPr lang="ja-JP" altLang="en-US" sz="1400" dirty="0">
              <a:latin typeface="ＭＳ ゴシック" panose="020B0609070205080204" pitchFamily="49" charset="-128"/>
              <a:ea typeface="ＭＳ ゴシック" panose="020B0609070205080204" pitchFamily="49" charset="-128"/>
            </a:endParaRPr>
          </a:p>
        </p:txBody>
      </p:sp>
      <p:sp>
        <p:nvSpPr>
          <p:cNvPr id="2" name="四角形: 角を丸くする 1">
            <a:extLst>
              <a:ext uri="{FF2B5EF4-FFF2-40B4-BE49-F238E27FC236}">
                <a16:creationId xmlns:a16="http://schemas.microsoft.com/office/drawing/2014/main" id="{7215F1FC-3D89-476B-BC45-2C1D6E7712A7}"/>
              </a:ext>
            </a:extLst>
          </p:cNvPr>
          <p:cNvSpPr/>
          <p:nvPr/>
        </p:nvSpPr>
        <p:spPr>
          <a:xfrm>
            <a:off x="566736" y="4582740"/>
            <a:ext cx="2038351" cy="532619"/>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r>
              <a:rPr kumimoji="1" lang="zh-CN" altLang="en-US" sz="1150" b="1" dirty="0">
                <a:solidFill>
                  <a:schemeClr val="tx1"/>
                </a:solidFill>
                <a:latin typeface="ＭＳ ゴシック" panose="020B0609070205080204" pitchFamily="49" charset="-128"/>
                <a:ea typeface="ＭＳ ゴシック" panose="020B0609070205080204" pitchFamily="49" charset="-128"/>
              </a:rPr>
              <a:t>平均点</a:t>
            </a:r>
            <a:r>
              <a:rPr kumimoji="1" lang="en-US" altLang="zh-CN" sz="1150" b="1" dirty="0">
                <a:solidFill>
                  <a:schemeClr val="tx1"/>
                </a:solidFill>
                <a:latin typeface="ＭＳ ゴシック" panose="020B0609070205080204" pitchFamily="49" charset="-128"/>
                <a:ea typeface="ＭＳ ゴシック" panose="020B0609070205080204" pitchFamily="49" charset="-128"/>
              </a:rPr>
              <a:t>	</a:t>
            </a:r>
            <a:r>
              <a:rPr kumimoji="1" lang="en-US" altLang="zh-CN" sz="1150" b="1" dirty="0">
                <a:solidFill>
                  <a:srgbClr val="FF0000"/>
                </a:solidFill>
                <a:latin typeface="ＭＳ ゴシック" panose="020B0609070205080204" pitchFamily="49" charset="-128"/>
                <a:ea typeface="ＭＳ ゴシック" panose="020B0609070205080204" pitchFamily="49" charset="-128"/>
              </a:rPr>
              <a:t>9.</a:t>
            </a:r>
            <a:r>
              <a:rPr lang="en-US" altLang="ja-JP" sz="1150" b="1" dirty="0">
                <a:solidFill>
                  <a:srgbClr val="FF0000"/>
                </a:solidFill>
                <a:latin typeface="ＭＳ ゴシック" panose="020B0609070205080204" pitchFamily="49" charset="-128"/>
                <a:ea typeface="ＭＳ ゴシック" panose="020B0609070205080204" pitchFamily="49" charset="-128"/>
              </a:rPr>
              <a:t>89</a:t>
            </a:r>
            <a:r>
              <a:rPr kumimoji="1" lang="en-US" altLang="zh-CN" sz="1150" b="1" dirty="0">
                <a:solidFill>
                  <a:schemeClr val="tx1"/>
                </a:solidFill>
                <a:latin typeface="ＭＳ ゴシック" panose="020B0609070205080204" pitchFamily="49" charset="-128"/>
                <a:ea typeface="ＭＳ ゴシック" panose="020B0609070205080204" pitchFamily="49" charset="-128"/>
              </a:rPr>
              <a:t> </a:t>
            </a:r>
          </a:p>
          <a:p>
            <a:pPr algn="ctr"/>
            <a:r>
              <a:rPr kumimoji="1" lang="en-US" altLang="zh-CN" sz="1150" b="1" dirty="0">
                <a:solidFill>
                  <a:schemeClr val="tx1"/>
                </a:solidFill>
                <a:latin typeface="ＭＳ ゴシック" panose="020B0609070205080204" pitchFamily="49" charset="-128"/>
                <a:ea typeface="ＭＳ ゴシック" panose="020B0609070205080204" pitchFamily="49" charset="-128"/>
              </a:rPr>
              <a:t>8</a:t>
            </a:r>
            <a:r>
              <a:rPr kumimoji="1" lang="zh-CN" altLang="en-US" sz="1150" b="1" dirty="0">
                <a:solidFill>
                  <a:schemeClr val="tx1"/>
                </a:solidFill>
                <a:latin typeface="ＭＳ ゴシック" panose="020B0609070205080204" pitchFamily="49" charset="-128"/>
                <a:ea typeface="ＭＳ ゴシック" panose="020B0609070205080204" pitchFamily="49" charset="-128"/>
              </a:rPr>
              <a:t>点以上</a:t>
            </a:r>
            <a:r>
              <a:rPr kumimoji="1" lang="en-US" altLang="zh-CN" sz="1150" b="1" dirty="0">
                <a:solidFill>
                  <a:schemeClr val="tx1"/>
                </a:solidFill>
                <a:latin typeface="ＭＳ ゴシック" panose="020B0609070205080204" pitchFamily="49" charset="-128"/>
                <a:ea typeface="ＭＳ ゴシック" panose="020B0609070205080204" pitchFamily="49" charset="-128"/>
              </a:rPr>
              <a:t>	</a:t>
            </a:r>
            <a:r>
              <a:rPr kumimoji="1" lang="en-US" altLang="ja-JP" sz="1150" dirty="0">
                <a:solidFill>
                  <a:srgbClr val="FF0000"/>
                </a:solidFill>
                <a:latin typeface="+mn-ea"/>
              </a:rPr>
              <a:t>99</a:t>
            </a:r>
            <a:r>
              <a:rPr lang="en-US" altLang="ja-JP" sz="1150" dirty="0">
                <a:solidFill>
                  <a:srgbClr val="FF0000"/>
                </a:solidFill>
                <a:latin typeface="+mn-ea"/>
              </a:rPr>
              <a:t>.58</a:t>
            </a:r>
            <a:r>
              <a:rPr kumimoji="1" lang="en-US" altLang="zh-CN" sz="1150" dirty="0">
                <a:solidFill>
                  <a:srgbClr val="FF0000"/>
                </a:solidFill>
                <a:latin typeface="ＭＳ ゴシック" panose="020B0609070205080204" pitchFamily="49" charset="-128"/>
                <a:ea typeface="ＭＳ ゴシック" panose="020B0609070205080204" pitchFamily="49" charset="-128"/>
              </a:rPr>
              <a:t>%</a:t>
            </a:r>
            <a:endParaRPr kumimoji="1" lang="ja-JP" altLang="en-US" sz="1150" dirty="0">
              <a:solidFill>
                <a:srgbClr val="FF0000"/>
              </a:solidFill>
              <a:latin typeface="ＭＳ ゴシック" panose="020B0609070205080204" pitchFamily="49" charset="-128"/>
              <a:ea typeface="ＭＳ ゴシック" panose="020B0609070205080204" pitchFamily="49" charset="-128"/>
            </a:endParaRPr>
          </a:p>
        </p:txBody>
      </p:sp>
      <p:pic>
        <p:nvPicPr>
          <p:cNvPr id="8" name="図 7">
            <a:extLst>
              <a:ext uri="{FF2B5EF4-FFF2-40B4-BE49-F238E27FC236}">
                <a16:creationId xmlns:a16="http://schemas.microsoft.com/office/drawing/2014/main" id="{CDFE624A-8BF7-249B-9542-79AC8D2F29F7}"/>
              </a:ext>
            </a:extLst>
          </p:cNvPr>
          <p:cNvPicPr>
            <a:picLocks noChangeAspect="1"/>
          </p:cNvPicPr>
          <p:nvPr/>
        </p:nvPicPr>
        <p:blipFill>
          <a:blip r:embed="rId3"/>
          <a:stretch>
            <a:fillRect/>
          </a:stretch>
        </p:blipFill>
        <p:spPr>
          <a:xfrm>
            <a:off x="566735" y="2216776"/>
            <a:ext cx="2038350" cy="2250629"/>
          </a:xfrm>
          <a:prstGeom prst="rect">
            <a:avLst/>
          </a:prstGeom>
        </p:spPr>
      </p:pic>
      <p:pic>
        <p:nvPicPr>
          <p:cNvPr id="10" name="図 9">
            <a:extLst>
              <a:ext uri="{FF2B5EF4-FFF2-40B4-BE49-F238E27FC236}">
                <a16:creationId xmlns:a16="http://schemas.microsoft.com/office/drawing/2014/main" id="{9F2A0132-4D90-3F69-15EC-89E00FF0409A}"/>
              </a:ext>
            </a:extLst>
          </p:cNvPr>
          <p:cNvPicPr>
            <a:picLocks noChangeAspect="1"/>
          </p:cNvPicPr>
          <p:nvPr/>
        </p:nvPicPr>
        <p:blipFill>
          <a:blip r:embed="rId4"/>
          <a:stretch>
            <a:fillRect/>
          </a:stretch>
        </p:blipFill>
        <p:spPr>
          <a:xfrm>
            <a:off x="2904961" y="2216776"/>
            <a:ext cx="5267057" cy="2892791"/>
          </a:xfrm>
          <a:prstGeom prst="rect">
            <a:avLst/>
          </a:prstGeom>
        </p:spPr>
      </p:pic>
      <p:sp>
        <p:nvSpPr>
          <p:cNvPr id="3" name="テキスト ボックス 9">
            <a:extLst>
              <a:ext uri="{FF2B5EF4-FFF2-40B4-BE49-F238E27FC236}">
                <a16:creationId xmlns:a16="http://schemas.microsoft.com/office/drawing/2014/main" id="{6A3E9E39-E861-935D-8781-3EEFCEA2578B}"/>
              </a:ext>
            </a:extLst>
          </p:cNvPr>
          <p:cNvSpPr txBox="1">
            <a:spLocks noChangeArrowheads="1"/>
          </p:cNvSpPr>
          <p:nvPr/>
        </p:nvSpPr>
        <p:spPr bwMode="auto">
          <a:xfrm>
            <a:off x="290513" y="1440524"/>
            <a:ext cx="8501063" cy="338137"/>
          </a:xfrm>
          <a:prstGeom prst="rect">
            <a:avLst/>
          </a:prstGeom>
          <a:noFill/>
          <a:ln w="9525">
            <a:noFill/>
            <a:miter lim="800000"/>
            <a:headEnd/>
            <a:tailEnd/>
          </a:ln>
        </p:spPr>
        <p:txBody>
          <a:bodyPr>
            <a:spAutoFit/>
          </a:bodyPr>
          <a:lstStyle/>
          <a:p>
            <a:r>
              <a:rPr lang="ja-JP" altLang="en-US" sz="1600" dirty="0">
                <a:latin typeface="+mn-ea"/>
                <a:ea typeface="+mn-ea"/>
              </a:rPr>
              <a:t>■アンケート件数　</a:t>
            </a:r>
            <a:r>
              <a:rPr lang="en-US" altLang="ja-JP" sz="1600" dirty="0">
                <a:latin typeface="+mn-ea"/>
                <a:ea typeface="+mn-ea"/>
              </a:rPr>
              <a:t>237</a:t>
            </a:r>
            <a:r>
              <a:rPr lang="ja-JP" altLang="en-US" sz="1600" dirty="0">
                <a:latin typeface="+mn-ea"/>
                <a:ea typeface="+mn-ea"/>
              </a:rPr>
              <a:t>件　</a:t>
            </a:r>
            <a:r>
              <a:rPr lang="en-US" altLang="ja-JP" sz="1200" dirty="0">
                <a:latin typeface="+mn-ea"/>
                <a:ea typeface="+mn-ea"/>
              </a:rPr>
              <a:t>※</a:t>
            </a:r>
            <a:r>
              <a:rPr lang="ja-JP" altLang="en-US" sz="1200" dirty="0">
                <a:latin typeface="+mn-ea"/>
                <a:ea typeface="+mn-ea"/>
              </a:rPr>
              <a:t>聴取件数</a:t>
            </a:r>
            <a:r>
              <a:rPr lang="en-US" altLang="ja-JP" sz="1200" dirty="0">
                <a:latin typeface="+mn-ea"/>
                <a:ea typeface="+mn-ea"/>
              </a:rPr>
              <a:t>240</a:t>
            </a:r>
            <a:r>
              <a:rPr lang="ja-JP" altLang="en-US" sz="1200" dirty="0">
                <a:latin typeface="+mn-ea"/>
                <a:ea typeface="+mn-ea"/>
              </a:rPr>
              <a:t>件（内「点数なし」</a:t>
            </a:r>
            <a:r>
              <a:rPr lang="en-US" altLang="ja-JP" sz="1200" dirty="0">
                <a:latin typeface="+mn-ea"/>
                <a:ea typeface="+mn-ea"/>
              </a:rPr>
              <a:t>3</a:t>
            </a:r>
            <a:r>
              <a:rPr lang="ja-JP" altLang="en-US" sz="1200" dirty="0">
                <a:latin typeface="+mn-ea"/>
                <a:ea typeface="+mn-ea"/>
              </a:rPr>
              <a:t>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290513" y="447675"/>
            <a:ext cx="8229600" cy="460375"/>
          </a:xfrm>
        </p:spPr>
        <p:txBody>
          <a:bodyPr/>
          <a:lstStyle/>
          <a:p>
            <a:pPr eaLnBrk="1" hangingPunct="1"/>
            <a:r>
              <a:rPr lang="ja-JP" altLang="en-US" sz="2000" dirty="0"/>
              <a:t>調査データ①（日別件数）　</a:t>
            </a:r>
          </a:p>
        </p:txBody>
      </p:sp>
      <p:sp>
        <p:nvSpPr>
          <p:cNvPr id="9219" name="テキスト ボックス 5"/>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a:t>2</a:t>
            </a:r>
            <a:endParaRPr lang="ja-JP" altLang="en-US"/>
          </a:p>
        </p:txBody>
      </p:sp>
      <p:sp>
        <p:nvSpPr>
          <p:cNvPr id="9220" name="テキスト ボックス 7"/>
          <p:cNvSpPr txBox="1">
            <a:spLocks noChangeArrowheads="1"/>
          </p:cNvSpPr>
          <p:nvPr/>
        </p:nvSpPr>
        <p:spPr bwMode="auto">
          <a:xfrm>
            <a:off x="290513" y="1101644"/>
            <a:ext cx="1058294" cy="307975"/>
          </a:xfrm>
          <a:prstGeom prst="rect">
            <a:avLst/>
          </a:prstGeom>
          <a:noFill/>
          <a:ln w="9525">
            <a:noFill/>
            <a:miter lim="800000"/>
            <a:headEnd/>
            <a:tailEnd/>
          </a:ln>
        </p:spPr>
        <p:txBody>
          <a:bodyPr wrap="square">
            <a:spAutoFit/>
          </a:bodyPr>
          <a:lstStyle/>
          <a:p>
            <a:r>
              <a:rPr lang="ja-JP" altLang="en-US" sz="1400" b="1" dirty="0"/>
              <a:t>■日別 </a:t>
            </a:r>
            <a:endParaRPr lang="ja-JP" altLang="en-US" sz="1200" b="1" dirty="0">
              <a:solidFill>
                <a:srgbClr val="FF0000"/>
              </a:solidFill>
            </a:endParaRPr>
          </a:p>
        </p:txBody>
      </p:sp>
      <p:sp>
        <p:nvSpPr>
          <p:cNvPr id="11" name="正方形/長方形 10"/>
          <p:cNvSpPr/>
          <p:nvPr/>
        </p:nvSpPr>
        <p:spPr>
          <a:xfrm>
            <a:off x="435001" y="4184479"/>
            <a:ext cx="8168140" cy="1263901"/>
          </a:xfrm>
          <a:prstGeom prst="rect">
            <a:avLst/>
          </a:prstGeom>
          <a:noFill/>
          <a:ln>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n-ea"/>
              </a:rPr>
              <a:t>聴取件数は</a:t>
            </a:r>
            <a:r>
              <a:rPr lang="en-US" altLang="ja-JP" sz="1100" dirty="0">
                <a:solidFill>
                  <a:schemeClr val="tx1"/>
                </a:solidFill>
                <a:latin typeface="+mn-ea"/>
              </a:rPr>
              <a:t>2</a:t>
            </a:r>
            <a:r>
              <a:rPr lang="ja-JP" altLang="en-US" sz="1100" dirty="0">
                <a:solidFill>
                  <a:schemeClr val="tx1"/>
                </a:solidFill>
                <a:latin typeface="+mn-ea"/>
              </a:rPr>
              <a:t>月</a:t>
            </a:r>
            <a:r>
              <a:rPr lang="en-US" altLang="ja-JP" sz="1100" dirty="0">
                <a:solidFill>
                  <a:schemeClr val="tx1"/>
                </a:solidFill>
                <a:latin typeface="+mn-ea"/>
              </a:rPr>
              <a:t>16</a:t>
            </a:r>
            <a:r>
              <a:rPr lang="ja-JP" altLang="en-US" sz="1100" dirty="0">
                <a:solidFill>
                  <a:schemeClr val="tx1"/>
                </a:solidFill>
                <a:latin typeface="+mn-ea"/>
              </a:rPr>
              <a:t>日（金）の</a:t>
            </a:r>
            <a:r>
              <a:rPr lang="en-US" altLang="ja-JP" sz="1100" dirty="0">
                <a:solidFill>
                  <a:schemeClr val="tx1"/>
                </a:solidFill>
                <a:latin typeface="+mn-ea"/>
              </a:rPr>
              <a:t>58</a:t>
            </a:r>
            <a:r>
              <a:rPr lang="ja-JP" altLang="en-US" sz="1100" dirty="0">
                <a:solidFill>
                  <a:schemeClr val="tx1"/>
                </a:solidFill>
                <a:latin typeface="+mn-ea"/>
              </a:rPr>
              <a:t>件が最も多く、</a:t>
            </a:r>
            <a:r>
              <a:rPr lang="en-US" altLang="ja-JP" sz="1100" dirty="0">
                <a:solidFill>
                  <a:schemeClr val="tx1"/>
                </a:solidFill>
                <a:latin typeface="+mn-ea"/>
              </a:rPr>
              <a:t>2</a:t>
            </a:r>
            <a:r>
              <a:rPr lang="ja-JP" altLang="en-US" sz="1100" dirty="0">
                <a:solidFill>
                  <a:schemeClr val="tx1"/>
                </a:solidFill>
                <a:latin typeface="+mn-ea"/>
              </a:rPr>
              <a:t>月</a:t>
            </a:r>
            <a:r>
              <a:rPr lang="en-US" altLang="ja-JP" sz="1100" dirty="0">
                <a:solidFill>
                  <a:schemeClr val="tx1"/>
                </a:solidFill>
                <a:latin typeface="+mn-ea"/>
              </a:rPr>
              <a:t>17</a:t>
            </a:r>
            <a:r>
              <a:rPr lang="ja-JP" altLang="en-US" sz="1100" dirty="0">
                <a:solidFill>
                  <a:schemeClr val="tx1"/>
                </a:solidFill>
                <a:latin typeface="+mn-ea"/>
              </a:rPr>
              <a:t>日（土）が</a:t>
            </a:r>
            <a:r>
              <a:rPr lang="en-US" altLang="ja-JP" sz="1100" dirty="0">
                <a:solidFill>
                  <a:schemeClr val="tx1"/>
                </a:solidFill>
                <a:latin typeface="+mn-ea"/>
              </a:rPr>
              <a:t>11</a:t>
            </a:r>
            <a:r>
              <a:rPr lang="ja-JP" altLang="en-US" sz="1100" dirty="0">
                <a:solidFill>
                  <a:schemeClr val="tx1"/>
                </a:solidFill>
                <a:latin typeface="+mn-ea"/>
              </a:rPr>
              <a:t>件で最も少なくなりました。</a:t>
            </a:r>
          </a:p>
          <a:p>
            <a:pPr>
              <a:defRPr/>
            </a:pPr>
            <a:r>
              <a:rPr lang="ja-JP" altLang="en-US" sz="1100" dirty="0">
                <a:solidFill>
                  <a:srgbClr val="000000"/>
                </a:solidFill>
                <a:latin typeface="+mn-ea"/>
              </a:rPr>
              <a:t>土曜日・日曜日は入電数が少ないため聴取件数も減少しております。</a:t>
            </a:r>
            <a:endParaRPr lang="en-US" altLang="ja-JP" sz="1100" dirty="0">
              <a:solidFill>
                <a:srgbClr val="000000"/>
              </a:solidFill>
              <a:latin typeface="+mn-ea"/>
            </a:endParaRPr>
          </a:p>
          <a:p>
            <a:pPr>
              <a:defRPr/>
            </a:pPr>
            <a:r>
              <a:rPr lang="ja-JP" altLang="en-US" sz="1100" dirty="0">
                <a:solidFill>
                  <a:srgbClr val="000000"/>
                </a:solidFill>
                <a:latin typeface="+mn-ea"/>
              </a:rPr>
              <a:t>また、今回の調査期間は、除雪・雪堆積場関連や給付金関連の問い合わせが増えたことにより、前回の調査期間の応答件数</a:t>
            </a:r>
            <a:r>
              <a:rPr lang="en-US" altLang="ja-JP" sz="1100" dirty="0">
                <a:solidFill>
                  <a:srgbClr val="000000"/>
                </a:solidFill>
                <a:latin typeface="+mn-ea"/>
              </a:rPr>
              <a:t>2,178</a:t>
            </a:r>
            <a:r>
              <a:rPr lang="ja-JP" altLang="en-US" sz="1100" dirty="0">
                <a:solidFill>
                  <a:srgbClr val="000000"/>
                </a:solidFill>
                <a:latin typeface="+mn-ea"/>
              </a:rPr>
              <a:t>件から</a:t>
            </a:r>
            <a:r>
              <a:rPr lang="en-US" altLang="ja-JP" sz="1100" dirty="0">
                <a:solidFill>
                  <a:srgbClr val="000000"/>
                </a:solidFill>
                <a:latin typeface="+mn-ea"/>
              </a:rPr>
              <a:t>144</a:t>
            </a:r>
            <a:r>
              <a:rPr lang="ja-JP" altLang="en-US" sz="1100" dirty="0">
                <a:solidFill>
                  <a:srgbClr val="000000"/>
                </a:solidFill>
                <a:latin typeface="+mn-ea"/>
              </a:rPr>
              <a:t>件増加し</a:t>
            </a:r>
            <a:r>
              <a:rPr lang="en-US" altLang="ja-JP" sz="1100" dirty="0">
                <a:solidFill>
                  <a:srgbClr val="000000"/>
                </a:solidFill>
                <a:latin typeface="+mn-ea"/>
              </a:rPr>
              <a:t>2,322</a:t>
            </a:r>
            <a:r>
              <a:rPr lang="ja-JP" altLang="en-US" sz="1100" dirty="0">
                <a:solidFill>
                  <a:srgbClr val="000000"/>
                </a:solidFill>
                <a:latin typeface="+mn-ea"/>
              </a:rPr>
              <a:t>件となっております。転送やかけ直し等の調査対象外の問い合わせが多くありましたが、各</a:t>
            </a:r>
            <a:r>
              <a:rPr lang="en-US" altLang="ja-JP" sz="1100" dirty="0">
                <a:solidFill>
                  <a:srgbClr val="000000"/>
                </a:solidFill>
                <a:latin typeface="+mn-ea"/>
              </a:rPr>
              <a:t>OP</a:t>
            </a:r>
            <a:r>
              <a:rPr lang="ja-JP" altLang="en-US" sz="1100" dirty="0">
                <a:solidFill>
                  <a:srgbClr val="000000"/>
                </a:solidFill>
                <a:latin typeface="+mn-ea"/>
              </a:rPr>
              <a:t>ごとに目標達成に向け取り組んだ結果、調査件数は前回よりも</a:t>
            </a:r>
            <a:r>
              <a:rPr lang="en-US" altLang="ja-JP" sz="1100" dirty="0">
                <a:solidFill>
                  <a:srgbClr val="000000"/>
                </a:solidFill>
                <a:latin typeface="+mn-ea"/>
              </a:rPr>
              <a:t>25</a:t>
            </a:r>
            <a:r>
              <a:rPr lang="ja-JP" altLang="en-US" sz="1100" dirty="0">
                <a:solidFill>
                  <a:srgbClr val="000000"/>
                </a:solidFill>
                <a:latin typeface="+mn-ea"/>
              </a:rPr>
              <a:t>件増加いたしました。</a:t>
            </a:r>
          </a:p>
        </p:txBody>
      </p:sp>
      <p:sp>
        <p:nvSpPr>
          <p:cNvPr id="6" name="テキスト ボックス 5">
            <a:extLst>
              <a:ext uri="{FF2B5EF4-FFF2-40B4-BE49-F238E27FC236}">
                <a16:creationId xmlns:a16="http://schemas.microsoft.com/office/drawing/2014/main" id="{76378D0A-D0BE-47A7-B9D6-C7FBE6E0B7C6}"/>
              </a:ext>
            </a:extLst>
          </p:cNvPr>
          <p:cNvSpPr txBox="1"/>
          <p:nvPr/>
        </p:nvSpPr>
        <p:spPr>
          <a:xfrm>
            <a:off x="5747697" y="1148009"/>
            <a:ext cx="3253836" cy="261610"/>
          </a:xfrm>
          <a:prstGeom prst="rect">
            <a:avLst/>
          </a:prstGeom>
          <a:noFill/>
        </p:spPr>
        <p:txBody>
          <a:bodyPr wrap="square" rtlCol="0">
            <a:spAutoFit/>
          </a:bodyPr>
          <a:lstStyle/>
          <a:p>
            <a:r>
              <a:rPr kumimoji="1" lang="en-US" altLang="ja-JP" sz="1100" dirty="0"/>
              <a:t>※</a:t>
            </a:r>
            <a:r>
              <a:rPr kumimoji="1" lang="ja-JP" altLang="en-US" sz="1100" dirty="0"/>
              <a:t>平均点は小数点二位まで（三位を四捨五入）</a:t>
            </a:r>
          </a:p>
        </p:txBody>
      </p:sp>
      <p:pic>
        <p:nvPicPr>
          <p:cNvPr id="5" name="図 4">
            <a:extLst>
              <a:ext uri="{FF2B5EF4-FFF2-40B4-BE49-F238E27FC236}">
                <a16:creationId xmlns:a16="http://schemas.microsoft.com/office/drawing/2014/main" id="{2033310B-67CB-E79F-42A1-7A125261915F}"/>
              </a:ext>
            </a:extLst>
          </p:cNvPr>
          <p:cNvPicPr>
            <a:picLocks noChangeAspect="1"/>
          </p:cNvPicPr>
          <p:nvPr/>
        </p:nvPicPr>
        <p:blipFill>
          <a:blip r:embed="rId3"/>
          <a:stretch>
            <a:fillRect/>
          </a:stretch>
        </p:blipFill>
        <p:spPr>
          <a:xfrm>
            <a:off x="435001" y="1409619"/>
            <a:ext cx="8168140" cy="26794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290513" y="438150"/>
            <a:ext cx="5199062" cy="469900"/>
          </a:xfrm>
        </p:spPr>
        <p:txBody>
          <a:bodyPr/>
          <a:lstStyle/>
          <a:p>
            <a:pPr eaLnBrk="1" hangingPunct="1"/>
            <a:r>
              <a:rPr lang="ja-JP" altLang="en-US" sz="2000"/>
              <a:t>調査データ②（年代別・男女別件数）</a:t>
            </a:r>
          </a:p>
        </p:txBody>
      </p:sp>
      <p:sp>
        <p:nvSpPr>
          <p:cNvPr id="10243" name="テキスト ボックス 5"/>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a:t>3</a:t>
            </a:r>
          </a:p>
        </p:txBody>
      </p:sp>
      <p:sp>
        <p:nvSpPr>
          <p:cNvPr id="10244" name="テキスト ボックス 7"/>
          <p:cNvSpPr txBox="1">
            <a:spLocks noChangeArrowheads="1"/>
          </p:cNvSpPr>
          <p:nvPr/>
        </p:nvSpPr>
        <p:spPr bwMode="auto">
          <a:xfrm>
            <a:off x="327244" y="1007597"/>
            <a:ext cx="2714625" cy="307975"/>
          </a:xfrm>
          <a:prstGeom prst="rect">
            <a:avLst/>
          </a:prstGeom>
          <a:noFill/>
          <a:ln w="9525">
            <a:noFill/>
            <a:miter lim="800000"/>
            <a:headEnd/>
            <a:tailEnd/>
          </a:ln>
        </p:spPr>
        <p:txBody>
          <a:bodyPr>
            <a:spAutoFit/>
          </a:bodyPr>
          <a:lstStyle/>
          <a:p>
            <a:r>
              <a:rPr lang="ja-JP" altLang="en-US" sz="1400" b="1" dirty="0"/>
              <a:t>■年代別</a:t>
            </a:r>
            <a:endParaRPr lang="ja-JP" altLang="en-US" sz="1200" b="1" dirty="0"/>
          </a:p>
        </p:txBody>
      </p:sp>
      <p:sp>
        <p:nvSpPr>
          <p:cNvPr id="10245" name="テキスト ボックス 7"/>
          <p:cNvSpPr txBox="1">
            <a:spLocks noChangeArrowheads="1"/>
          </p:cNvSpPr>
          <p:nvPr/>
        </p:nvSpPr>
        <p:spPr bwMode="auto">
          <a:xfrm>
            <a:off x="327244" y="4040784"/>
            <a:ext cx="2357438" cy="307975"/>
          </a:xfrm>
          <a:prstGeom prst="rect">
            <a:avLst/>
          </a:prstGeom>
          <a:noFill/>
          <a:ln w="9525">
            <a:noFill/>
            <a:miter lim="800000"/>
            <a:headEnd/>
            <a:tailEnd/>
          </a:ln>
        </p:spPr>
        <p:txBody>
          <a:bodyPr wrap="square">
            <a:spAutoFit/>
          </a:bodyPr>
          <a:lstStyle/>
          <a:p>
            <a:r>
              <a:rPr lang="ja-JP" altLang="en-US" sz="1400" b="1" dirty="0"/>
              <a:t>■男女別</a:t>
            </a:r>
            <a:endParaRPr lang="ja-JP" altLang="en-US" sz="1200" b="1" dirty="0"/>
          </a:p>
        </p:txBody>
      </p:sp>
      <p:sp>
        <p:nvSpPr>
          <p:cNvPr id="28" name="正方形/長方形 27"/>
          <p:cNvSpPr/>
          <p:nvPr/>
        </p:nvSpPr>
        <p:spPr>
          <a:xfrm>
            <a:off x="358775" y="2720806"/>
            <a:ext cx="7721600" cy="938719"/>
          </a:xfrm>
          <a:prstGeom prst="rect">
            <a:avLst/>
          </a:prstGeom>
          <a:noFill/>
          <a:ln>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ja-JP" altLang="en-US" sz="1100" dirty="0">
                <a:solidFill>
                  <a:srgbClr val="000000"/>
                </a:solidFill>
                <a:latin typeface="+mn-ea"/>
              </a:rPr>
              <a:t>前回同様「</a:t>
            </a:r>
            <a:r>
              <a:rPr lang="en-US" altLang="ja-JP" sz="1100" dirty="0">
                <a:solidFill>
                  <a:srgbClr val="000000"/>
                </a:solidFill>
                <a:latin typeface="+mn-ea"/>
              </a:rPr>
              <a:t>60</a:t>
            </a:r>
            <a:r>
              <a:rPr lang="ja-JP" altLang="en-US" sz="1100" dirty="0">
                <a:solidFill>
                  <a:srgbClr val="000000"/>
                </a:solidFill>
                <a:latin typeface="+mn-ea"/>
              </a:rPr>
              <a:t>歳以上」の割合が</a:t>
            </a:r>
            <a:r>
              <a:rPr lang="en-US" altLang="ja-JP" sz="1100" dirty="0">
                <a:solidFill>
                  <a:srgbClr val="000000"/>
                </a:solidFill>
                <a:latin typeface="+mn-ea"/>
              </a:rPr>
              <a:t>58.23</a:t>
            </a:r>
            <a:r>
              <a:rPr lang="ja-JP" altLang="en-US" sz="1100" dirty="0">
                <a:solidFill>
                  <a:srgbClr val="000000"/>
                </a:solidFill>
                <a:latin typeface="+mn-ea"/>
              </a:rPr>
              <a:t>％と最も高く、前回調査（</a:t>
            </a:r>
            <a:r>
              <a:rPr lang="en-US" altLang="ja-JP" sz="1100" dirty="0">
                <a:solidFill>
                  <a:srgbClr val="000000"/>
                </a:solidFill>
                <a:latin typeface="+mn-ea"/>
              </a:rPr>
              <a:t>54.25</a:t>
            </a:r>
            <a:r>
              <a:rPr lang="ja-JP" altLang="en-US" sz="1100" dirty="0">
                <a:solidFill>
                  <a:srgbClr val="000000"/>
                </a:solidFill>
                <a:latin typeface="+mn-ea"/>
              </a:rPr>
              <a:t>％）と比べ</a:t>
            </a:r>
            <a:r>
              <a:rPr lang="en-US" altLang="ja-JP" sz="1100" dirty="0">
                <a:solidFill>
                  <a:srgbClr val="000000"/>
                </a:solidFill>
                <a:latin typeface="+mn-ea"/>
              </a:rPr>
              <a:t>3.96</a:t>
            </a:r>
            <a:r>
              <a:rPr lang="ja-JP" altLang="en-US" sz="1100" dirty="0">
                <a:solidFill>
                  <a:srgbClr val="000000"/>
                </a:solidFill>
                <a:latin typeface="+mn-ea"/>
              </a:rPr>
              <a:t>ポイント増加しました。</a:t>
            </a:r>
            <a:r>
              <a:rPr kumimoji="1" lang="ja-JP" altLang="en-US" sz="1100" b="0" i="0" u="none" strike="noStrike" kern="1200" cap="none" spc="0" normalizeH="0" baseline="0" noProof="0" dirty="0">
                <a:ln>
                  <a:noFill/>
                </a:ln>
                <a:solidFill>
                  <a:srgbClr val="000000"/>
                </a:solidFill>
                <a:effectLst/>
                <a:uLnTx/>
                <a:uFillTx/>
                <a:latin typeface="HG明朝B" panose="02020809000000000000" pitchFamily="17" charset="-128"/>
                <a:ea typeface="HG明朝B" panose="02020809000000000000" pitchFamily="17" charset="-128"/>
                <a:cs typeface="+mn-cs"/>
              </a:rPr>
              <a:t> 「</a:t>
            </a:r>
            <a:r>
              <a:rPr kumimoji="1" lang="en-US" altLang="ja-JP" sz="1100" b="0" i="0" u="none" strike="noStrike" kern="1200" cap="none" spc="0" normalizeH="0" baseline="0" noProof="0" dirty="0">
                <a:ln>
                  <a:noFill/>
                </a:ln>
                <a:solidFill>
                  <a:srgbClr val="000000"/>
                </a:solidFill>
                <a:effectLst/>
                <a:uLnTx/>
                <a:uFillTx/>
                <a:latin typeface="HG明朝B" panose="02020809000000000000" pitchFamily="17" charset="-128"/>
                <a:ea typeface="HG明朝B" panose="02020809000000000000" pitchFamily="17" charset="-128"/>
                <a:cs typeface="+mn-cs"/>
              </a:rPr>
              <a:t>60</a:t>
            </a:r>
            <a:r>
              <a:rPr kumimoji="1" lang="ja-JP" altLang="en-US" sz="1100" b="0" i="0" u="none" strike="noStrike" kern="1200" cap="none" spc="0" normalizeH="0" baseline="0" noProof="0" dirty="0">
                <a:ln>
                  <a:noFill/>
                </a:ln>
                <a:solidFill>
                  <a:srgbClr val="000000"/>
                </a:solidFill>
                <a:effectLst/>
                <a:uLnTx/>
                <a:uFillTx/>
                <a:latin typeface="HG明朝B" panose="02020809000000000000" pitchFamily="17" charset="-128"/>
                <a:ea typeface="HG明朝B" panose="02020809000000000000" pitchFamily="17" charset="-128"/>
                <a:cs typeface="+mn-cs"/>
              </a:rPr>
              <a:t>歳以上」では敬老パスの新制度が発表されたことで、令和</a:t>
            </a:r>
            <a:r>
              <a:rPr kumimoji="1" lang="en-US" altLang="ja-JP" sz="1100" b="0" i="0" u="none" strike="noStrike" kern="1200" cap="none" spc="0" normalizeH="0" baseline="0" noProof="0" dirty="0">
                <a:ln>
                  <a:noFill/>
                </a:ln>
                <a:solidFill>
                  <a:srgbClr val="000000"/>
                </a:solidFill>
                <a:effectLst/>
                <a:uLnTx/>
                <a:uFillTx/>
                <a:latin typeface="HG明朝B" panose="02020809000000000000" pitchFamily="17" charset="-128"/>
                <a:ea typeface="HG明朝B" panose="02020809000000000000" pitchFamily="17" charset="-128"/>
                <a:cs typeface="+mn-cs"/>
              </a:rPr>
              <a:t>6</a:t>
            </a:r>
            <a:r>
              <a:rPr kumimoji="1" lang="ja-JP" altLang="en-US" sz="1100" b="0" i="0" u="none" strike="noStrike" kern="1200" cap="none" spc="0" normalizeH="0" baseline="0" noProof="0" dirty="0">
                <a:ln>
                  <a:noFill/>
                </a:ln>
                <a:solidFill>
                  <a:srgbClr val="000000"/>
                </a:solidFill>
                <a:effectLst/>
                <a:uLnTx/>
                <a:uFillTx/>
                <a:latin typeface="HG明朝B" panose="02020809000000000000" pitchFamily="17" charset="-128"/>
                <a:ea typeface="HG明朝B" panose="02020809000000000000" pitchFamily="17" charset="-128"/>
                <a:cs typeface="+mn-cs"/>
              </a:rPr>
              <a:t>年度も継続利用出来るか不安に思われた利用者からの問い合わせが多く入ったことや、広報さっぽろに掲載された高齢者肺炎球菌ワクチンについての問合わせが多く入ったことが、割合が高くなった要因と考えられます。</a:t>
            </a:r>
            <a:r>
              <a:rPr kumimoji="1" lang="ja-JP" altLang="en-US" sz="1100" b="0" i="0" u="none" strike="noStrike" kern="1200" cap="none" spc="0" normalizeH="0" baseline="0" noProof="0" dirty="0">
                <a:ln>
                  <a:noFill/>
                </a:ln>
                <a:solidFill>
                  <a:srgbClr val="000000"/>
                </a:solidFill>
                <a:effectLst/>
                <a:uLnTx/>
                <a:uFillTx/>
                <a:latin typeface="+mn-ea"/>
                <a:ea typeface="HG明朝B" panose="02020809000000000000" pitchFamily="17" charset="-128"/>
                <a:cs typeface="+mn-cs"/>
              </a:rPr>
              <a:t>なお</a:t>
            </a:r>
            <a:r>
              <a:rPr lang="ja-JP" altLang="en-US" sz="1100" dirty="0">
                <a:solidFill>
                  <a:srgbClr val="000000"/>
                </a:solidFill>
                <a:latin typeface="+mn-ea"/>
              </a:rPr>
              <a:t>「</a:t>
            </a:r>
            <a:r>
              <a:rPr lang="en-US" altLang="ja-JP" sz="1100" dirty="0">
                <a:solidFill>
                  <a:srgbClr val="000000"/>
                </a:solidFill>
                <a:latin typeface="+mn-ea"/>
              </a:rPr>
              <a:t>20</a:t>
            </a:r>
            <a:r>
              <a:rPr lang="ja-JP" altLang="en-US" sz="1100" dirty="0">
                <a:solidFill>
                  <a:srgbClr val="000000"/>
                </a:solidFill>
                <a:latin typeface="+mn-ea"/>
              </a:rPr>
              <a:t>～</a:t>
            </a:r>
            <a:r>
              <a:rPr lang="en-US" altLang="ja-JP" sz="1100" dirty="0">
                <a:solidFill>
                  <a:srgbClr val="000000"/>
                </a:solidFill>
                <a:latin typeface="+mn-ea"/>
              </a:rPr>
              <a:t>39</a:t>
            </a:r>
            <a:r>
              <a:rPr lang="ja-JP" altLang="en-US" sz="1100" dirty="0">
                <a:solidFill>
                  <a:srgbClr val="000000"/>
                </a:solidFill>
                <a:latin typeface="+mn-ea"/>
              </a:rPr>
              <a:t>歳」の割合は前回調査（</a:t>
            </a:r>
            <a:r>
              <a:rPr lang="en-US" altLang="ja-JP" sz="1100" dirty="0">
                <a:solidFill>
                  <a:srgbClr val="000000"/>
                </a:solidFill>
                <a:latin typeface="+mn-ea"/>
              </a:rPr>
              <a:t>20.75%</a:t>
            </a:r>
            <a:r>
              <a:rPr lang="ja-JP" altLang="en-US" sz="1100" dirty="0">
                <a:solidFill>
                  <a:srgbClr val="000000"/>
                </a:solidFill>
                <a:latin typeface="+mn-ea"/>
              </a:rPr>
              <a:t>）から</a:t>
            </a:r>
            <a:r>
              <a:rPr lang="en-US" altLang="ja-JP" sz="1100" dirty="0">
                <a:solidFill>
                  <a:srgbClr val="000000"/>
                </a:solidFill>
                <a:latin typeface="+mn-ea"/>
              </a:rPr>
              <a:t>4.14</a:t>
            </a:r>
            <a:r>
              <a:rPr lang="ja-JP" altLang="en-US" sz="1100" dirty="0">
                <a:solidFill>
                  <a:srgbClr val="000000"/>
                </a:solidFill>
                <a:latin typeface="+mn-ea"/>
              </a:rPr>
              <a:t>ポイント増加し、「</a:t>
            </a:r>
            <a:r>
              <a:rPr lang="en-US" altLang="ja-JP" sz="1100" dirty="0">
                <a:solidFill>
                  <a:srgbClr val="000000"/>
                </a:solidFill>
                <a:latin typeface="+mn-ea"/>
              </a:rPr>
              <a:t>40</a:t>
            </a:r>
            <a:r>
              <a:rPr lang="ja-JP" altLang="en-US" sz="1100" dirty="0">
                <a:solidFill>
                  <a:srgbClr val="000000"/>
                </a:solidFill>
                <a:latin typeface="+mn-ea"/>
              </a:rPr>
              <a:t>～</a:t>
            </a:r>
            <a:r>
              <a:rPr lang="en-US" altLang="ja-JP" sz="1100" dirty="0">
                <a:solidFill>
                  <a:srgbClr val="000000"/>
                </a:solidFill>
                <a:latin typeface="+mn-ea"/>
              </a:rPr>
              <a:t>59</a:t>
            </a:r>
            <a:r>
              <a:rPr lang="ja-JP" altLang="en-US" sz="1100" dirty="0">
                <a:solidFill>
                  <a:srgbClr val="000000"/>
                </a:solidFill>
                <a:latin typeface="+mn-ea"/>
              </a:rPr>
              <a:t>歳」の割合は前回調査（</a:t>
            </a:r>
            <a:r>
              <a:rPr lang="en-US" altLang="ja-JP" sz="1100" dirty="0">
                <a:solidFill>
                  <a:srgbClr val="000000"/>
                </a:solidFill>
                <a:latin typeface="+mn-ea"/>
              </a:rPr>
              <a:t>25.00</a:t>
            </a:r>
            <a:r>
              <a:rPr lang="ja-JP" altLang="en-US" sz="1100" dirty="0">
                <a:solidFill>
                  <a:srgbClr val="000000"/>
                </a:solidFill>
                <a:latin typeface="+mn-ea"/>
              </a:rPr>
              <a:t>％）から</a:t>
            </a:r>
            <a:r>
              <a:rPr lang="en-US" altLang="ja-JP" sz="1100" dirty="0">
                <a:solidFill>
                  <a:srgbClr val="000000"/>
                </a:solidFill>
                <a:latin typeface="+mn-ea"/>
              </a:rPr>
              <a:t>8.12</a:t>
            </a:r>
            <a:r>
              <a:rPr lang="ja-JP" altLang="en-US" sz="1100" dirty="0">
                <a:solidFill>
                  <a:srgbClr val="000000"/>
                </a:solidFill>
                <a:latin typeface="+mn-ea"/>
              </a:rPr>
              <a:t>ポイント減少いたしました。</a:t>
            </a:r>
            <a:endParaRPr lang="en-US" altLang="ja-JP" sz="1100" dirty="0">
              <a:solidFill>
                <a:srgbClr val="000000"/>
              </a:solidFill>
              <a:latin typeface="+mn-ea"/>
            </a:endParaRPr>
          </a:p>
        </p:txBody>
      </p:sp>
      <p:sp>
        <p:nvSpPr>
          <p:cNvPr id="29" name="正方形/長方形 28"/>
          <p:cNvSpPr/>
          <p:nvPr/>
        </p:nvSpPr>
        <p:spPr>
          <a:xfrm>
            <a:off x="357077" y="5322100"/>
            <a:ext cx="7721600" cy="516326"/>
          </a:xfrm>
          <a:prstGeom prst="rect">
            <a:avLst/>
          </a:prstGeom>
          <a:noFill/>
          <a:ln>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n-ea"/>
              </a:rPr>
              <a:t>「女性」の割合が</a:t>
            </a:r>
            <a:r>
              <a:rPr lang="en-US" altLang="ja-JP" sz="1100" dirty="0">
                <a:solidFill>
                  <a:schemeClr val="tx1"/>
                </a:solidFill>
                <a:latin typeface="+mn-ea"/>
              </a:rPr>
              <a:t>63.71%</a:t>
            </a:r>
            <a:r>
              <a:rPr lang="ja-JP" altLang="en-US" sz="1100" dirty="0">
                <a:solidFill>
                  <a:schemeClr val="tx1"/>
                </a:solidFill>
                <a:latin typeface="+mn-ea"/>
              </a:rPr>
              <a:t>となり「男性」の割合を大きく上回りましたが、性別の割合に影響する要因はありませんでした。</a:t>
            </a:r>
            <a:endParaRPr lang="en-US" altLang="ja-JP" sz="1100" dirty="0">
              <a:solidFill>
                <a:schemeClr val="tx1"/>
              </a:solidFill>
              <a:latin typeface="+mn-ea"/>
            </a:endParaRPr>
          </a:p>
        </p:txBody>
      </p:sp>
      <p:pic>
        <p:nvPicPr>
          <p:cNvPr id="2" name="図 1">
            <a:extLst>
              <a:ext uri="{FF2B5EF4-FFF2-40B4-BE49-F238E27FC236}">
                <a16:creationId xmlns:a16="http://schemas.microsoft.com/office/drawing/2014/main" id="{750CFE36-A275-15DB-6497-54F9A081BBA5}"/>
              </a:ext>
            </a:extLst>
          </p:cNvPr>
          <p:cNvPicPr>
            <a:picLocks noChangeAspect="1"/>
          </p:cNvPicPr>
          <p:nvPr/>
        </p:nvPicPr>
        <p:blipFill>
          <a:blip r:embed="rId3"/>
          <a:stretch>
            <a:fillRect/>
          </a:stretch>
        </p:blipFill>
        <p:spPr>
          <a:xfrm>
            <a:off x="362169" y="1353109"/>
            <a:ext cx="7711416" cy="1232828"/>
          </a:xfrm>
          <a:prstGeom prst="rect">
            <a:avLst/>
          </a:prstGeom>
        </p:spPr>
      </p:pic>
      <p:pic>
        <p:nvPicPr>
          <p:cNvPr id="3" name="図 2">
            <a:extLst>
              <a:ext uri="{FF2B5EF4-FFF2-40B4-BE49-F238E27FC236}">
                <a16:creationId xmlns:a16="http://schemas.microsoft.com/office/drawing/2014/main" id="{D093C673-E01F-CCDF-6FF0-1CC358D814E8}"/>
              </a:ext>
            </a:extLst>
          </p:cNvPr>
          <p:cNvPicPr>
            <a:picLocks noChangeAspect="1"/>
          </p:cNvPicPr>
          <p:nvPr/>
        </p:nvPicPr>
        <p:blipFill>
          <a:blip r:embed="rId4"/>
          <a:stretch>
            <a:fillRect/>
          </a:stretch>
        </p:blipFill>
        <p:spPr>
          <a:xfrm>
            <a:off x="362169" y="4325900"/>
            <a:ext cx="7711416" cy="9358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7"/>
          <p:cNvSpPr txBox="1">
            <a:spLocks noChangeArrowheads="1"/>
          </p:cNvSpPr>
          <p:nvPr/>
        </p:nvSpPr>
        <p:spPr bwMode="auto">
          <a:xfrm>
            <a:off x="362696" y="771358"/>
            <a:ext cx="1857375" cy="307777"/>
          </a:xfrm>
          <a:prstGeom prst="rect">
            <a:avLst/>
          </a:prstGeom>
          <a:noFill/>
          <a:ln w="9525">
            <a:noFill/>
            <a:miter lim="800000"/>
            <a:headEnd/>
            <a:tailEnd/>
          </a:ln>
        </p:spPr>
        <p:txBody>
          <a:bodyPr wrap="square">
            <a:spAutoFit/>
          </a:bodyPr>
          <a:lstStyle/>
          <a:p>
            <a:r>
              <a:rPr lang="ja-JP" altLang="en-US" sz="1400" b="1" dirty="0"/>
              <a:t>■利用媒体</a:t>
            </a:r>
          </a:p>
        </p:txBody>
      </p:sp>
      <p:sp>
        <p:nvSpPr>
          <p:cNvPr id="11267" name="タイトル 1"/>
          <p:cNvSpPr>
            <a:spLocks noGrp="1"/>
          </p:cNvSpPr>
          <p:nvPr>
            <p:ph type="title"/>
          </p:nvPr>
        </p:nvSpPr>
        <p:spPr>
          <a:xfrm>
            <a:off x="290513" y="463580"/>
            <a:ext cx="4714875" cy="307777"/>
          </a:xfrm>
        </p:spPr>
        <p:txBody>
          <a:bodyPr/>
          <a:lstStyle/>
          <a:p>
            <a:pPr eaLnBrk="1" hangingPunct="1"/>
            <a:r>
              <a:rPr lang="ja-JP" altLang="en-US" sz="2000" dirty="0"/>
              <a:t>調査データ③（利用媒体・利用経験）</a:t>
            </a:r>
          </a:p>
        </p:txBody>
      </p:sp>
      <p:sp>
        <p:nvSpPr>
          <p:cNvPr id="8" name="正方形/長方形 7"/>
          <p:cNvSpPr/>
          <p:nvPr/>
        </p:nvSpPr>
        <p:spPr>
          <a:xfrm>
            <a:off x="376327" y="5766503"/>
            <a:ext cx="6481674" cy="593488"/>
          </a:xfrm>
          <a:prstGeom prst="rect">
            <a:avLst/>
          </a:prstGeom>
          <a:noFill/>
          <a:ln>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latin typeface="+mn-ea"/>
              </a:rPr>
              <a:t>「利用経験あり」は</a:t>
            </a:r>
            <a:r>
              <a:rPr lang="en-US" altLang="ja-JP" sz="1000" dirty="0">
                <a:solidFill>
                  <a:schemeClr val="tx1"/>
                </a:solidFill>
                <a:latin typeface="+mn-ea"/>
              </a:rPr>
              <a:t>24.05%</a:t>
            </a:r>
            <a:r>
              <a:rPr lang="ja-JP" altLang="en-US" sz="1000" dirty="0">
                <a:solidFill>
                  <a:schemeClr val="tx1"/>
                </a:solidFill>
                <a:latin typeface="+mn-ea"/>
              </a:rPr>
              <a:t>で、前回調査の</a:t>
            </a:r>
            <a:r>
              <a:rPr lang="en-US" altLang="ja-JP" sz="1000" dirty="0">
                <a:solidFill>
                  <a:schemeClr val="tx1"/>
                </a:solidFill>
                <a:latin typeface="+mn-ea"/>
              </a:rPr>
              <a:t>19.81%</a:t>
            </a:r>
            <a:r>
              <a:rPr lang="ja-JP" altLang="en-US" sz="1000" dirty="0">
                <a:solidFill>
                  <a:schemeClr val="tx1"/>
                </a:solidFill>
                <a:latin typeface="+mn-ea"/>
              </a:rPr>
              <a:t>より</a:t>
            </a:r>
            <a:r>
              <a:rPr lang="en-US" altLang="ja-JP" sz="1000" dirty="0">
                <a:solidFill>
                  <a:schemeClr val="tx1"/>
                </a:solidFill>
                <a:latin typeface="+mn-ea"/>
              </a:rPr>
              <a:t>4.24</a:t>
            </a:r>
            <a:r>
              <a:rPr lang="ja-JP" altLang="en-US" sz="1000" dirty="0">
                <a:solidFill>
                  <a:schemeClr val="tx1"/>
                </a:solidFill>
                <a:latin typeface="+mn-ea"/>
              </a:rPr>
              <a:t>ポイント増加しました。</a:t>
            </a:r>
            <a:endParaRPr lang="en-US" altLang="ja-JP" sz="1000" dirty="0">
              <a:solidFill>
                <a:schemeClr val="tx1"/>
              </a:solidFill>
              <a:latin typeface="+mn-ea"/>
            </a:endParaRPr>
          </a:p>
          <a:p>
            <a:pPr>
              <a:defRPr/>
            </a:pPr>
            <a:r>
              <a:rPr lang="ja-JP" altLang="en-US" sz="1000" dirty="0">
                <a:solidFill>
                  <a:srgbClr val="000000"/>
                </a:solidFill>
                <a:latin typeface="+mn-ea"/>
              </a:rPr>
              <a:t>ポイントの増減はありますが、今回の調査も利用経験のない方が圧倒的に多く、前回と同様に各媒体を通じて初めてコールセンターを利用する方が多いことがわかりました。</a:t>
            </a:r>
            <a:endParaRPr lang="en-US" altLang="ja-JP" sz="1000" dirty="0">
              <a:solidFill>
                <a:srgbClr val="000000"/>
              </a:solidFill>
            </a:endParaRPr>
          </a:p>
        </p:txBody>
      </p:sp>
      <p:sp>
        <p:nvSpPr>
          <p:cNvPr id="11269" name="テキスト ボックス 5"/>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a:t>4</a:t>
            </a:r>
            <a:endParaRPr lang="ja-JP" altLang="en-US"/>
          </a:p>
        </p:txBody>
      </p:sp>
      <p:sp>
        <p:nvSpPr>
          <p:cNvPr id="23" name="テキスト ボックス 7"/>
          <p:cNvSpPr txBox="1">
            <a:spLocks noChangeArrowheads="1"/>
          </p:cNvSpPr>
          <p:nvPr/>
        </p:nvSpPr>
        <p:spPr bwMode="auto">
          <a:xfrm>
            <a:off x="362696" y="4676339"/>
            <a:ext cx="1857375" cy="307777"/>
          </a:xfrm>
          <a:prstGeom prst="rect">
            <a:avLst/>
          </a:prstGeom>
          <a:noFill/>
          <a:ln w="9525">
            <a:noFill/>
            <a:miter lim="800000"/>
            <a:headEnd/>
            <a:tailEnd/>
          </a:ln>
        </p:spPr>
        <p:txBody>
          <a:bodyPr wrap="square">
            <a:spAutoFit/>
          </a:bodyPr>
          <a:lstStyle/>
          <a:p>
            <a:r>
              <a:rPr lang="ja-JP" altLang="en-US" sz="1400" b="1" dirty="0"/>
              <a:t>■利用経験</a:t>
            </a:r>
          </a:p>
        </p:txBody>
      </p:sp>
      <p:sp>
        <p:nvSpPr>
          <p:cNvPr id="11" name="テキスト ボックス 10">
            <a:extLst>
              <a:ext uri="{FF2B5EF4-FFF2-40B4-BE49-F238E27FC236}">
                <a16:creationId xmlns:a16="http://schemas.microsoft.com/office/drawing/2014/main" id="{6BEAC01E-A8C9-4EED-9161-A98F03B11E4C}"/>
              </a:ext>
            </a:extLst>
          </p:cNvPr>
          <p:cNvSpPr txBox="1"/>
          <p:nvPr/>
        </p:nvSpPr>
        <p:spPr>
          <a:xfrm>
            <a:off x="6858000" y="4694135"/>
            <a:ext cx="1691637" cy="253916"/>
          </a:xfrm>
          <a:prstGeom prst="rect">
            <a:avLst/>
          </a:prstGeom>
          <a:noFill/>
        </p:spPr>
        <p:txBody>
          <a:bodyPr wrap="square" rtlCol="0">
            <a:spAutoFit/>
          </a:bodyPr>
          <a:lstStyle/>
          <a:p>
            <a:pPr algn="ctr"/>
            <a:r>
              <a:rPr kumimoji="1" lang="ja-JP" altLang="en-US" sz="1050" b="1" dirty="0"/>
              <a:t>利用経験の割合（％）</a:t>
            </a:r>
          </a:p>
        </p:txBody>
      </p:sp>
      <p:sp>
        <p:nvSpPr>
          <p:cNvPr id="31" name="正方形/長方形 30">
            <a:extLst>
              <a:ext uri="{FF2B5EF4-FFF2-40B4-BE49-F238E27FC236}">
                <a16:creationId xmlns:a16="http://schemas.microsoft.com/office/drawing/2014/main" id="{D83C2894-9E96-4F97-9ED6-1BA921603F72}"/>
              </a:ext>
            </a:extLst>
          </p:cNvPr>
          <p:cNvSpPr/>
          <p:nvPr/>
        </p:nvSpPr>
        <p:spPr>
          <a:xfrm>
            <a:off x="402287" y="3355359"/>
            <a:ext cx="7924659" cy="1323439"/>
          </a:xfrm>
          <a:prstGeom prst="rect">
            <a:avLst/>
          </a:prstGeom>
          <a:noFill/>
          <a:ln>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defRPr/>
            </a:pPr>
            <a:r>
              <a:rPr lang="ja-JP" altLang="en-US" sz="1000" dirty="0">
                <a:solidFill>
                  <a:srgbClr val="000000"/>
                </a:solidFill>
                <a:latin typeface="+mn-ea"/>
              </a:rPr>
              <a:t>利用媒体で最も多かった「札幌市の印刷物」は、</a:t>
            </a:r>
            <a:r>
              <a:rPr lang="en-US" altLang="ja-JP" sz="1000" dirty="0">
                <a:solidFill>
                  <a:srgbClr val="000000"/>
                </a:solidFill>
                <a:latin typeface="+mn-ea"/>
              </a:rPr>
              <a:t>94</a:t>
            </a:r>
            <a:r>
              <a:rPr lang="ja-JP" altLang="en-US" sz="1000" dirty="0">
                <a:solidFill>
                  <a:srgbClr val="000000"/>
                </a:solidFill>
                <a:latin typeface="+mn-ea"/>
              </a:rPr>
              <a:t>件で全体の</a:t>
            </a:r>
            <a:r>
              <a:rPr lang="en-US" altLang="ja-JP" sz="1000" dirty="0">
                <a:solidFill>
                  <a:srgbClr val="000000"/>
                </a:solidFill>
                <a:latin typeface="+mn-ea"/>
              </a:rPr>
              <a:t>39.66</a:t>
            </a:r>
            <a:r>
              <a:rPr lang="ja-JP" altLang="en-US" sz="1000" dirty="0">
                <a:solidFill>
                  <a:srgbClr val="000000"/>
                </a:solidFill>
                <a:latin typeface="+mn-ea"/>
              </a:rPr>
              <a:t>％でした。「札幌市公式ホームページ下段」と「札幌市公式ホームページや公式</a:t>
            </a:r>
            <a:r>
              <a:rPr lang="en-US" altLang="ja-JP" sz="1000" dirty="0">
                <a:solidFill>
                  <a:srgbClr val="000000"/>
                </a:solidFill>
                <a:latin typeface="+mn-ea"/>
              </a:rPr>
              <a:t>SNS</a:t>
            </a:r>
            <a:r>
              <a:rPr lang="ja-JP" altLang="en-US" sz="1000" dirty="0">
                <a:solidFill>
                  <a:srgbClr val="000000"/>
                </a:solidFill>
                <a:latin typeface="+mn-ea"/>
              </a:rPr>
              <a:t>」が合わせて</a:t>
            </a:r>
            <a:r>
              <a:rPr lang="en-US" altLang="ja-JP" sz="1000" dirty="0">
                <a:solidFill>
                  <a:srgbClr val="000000"/>
                </a:solidFill>
                <a:latin typeface="+mn-ea"/>
              </a:rPr>
              <a:t>78</a:t>
            </a:r>
            <a:r>
              <a:rPr lang="ja-JP" altLang="en-US" sz="1000" dirty="0">
                <a:solidFill>
                  <a:srgbClr val="000000"/>
                </a:solidFill>
                <a:latin typeface="+mn-ea"/>
              </a:rPr>
              <a:t>件で全体の</a:t>
            </a:r>
            <a:r>
              <a:rPr lang="en-US" altLang="ja-JP" sz="1000" dirty="0">
                <a:solidFill>
                  <a:srgbClr val="000000"/>
                </a:solidFill>
                <a:latin typeface="+mn-ea"/>
              </a:rPr>
              <a:t>32.91%</a:t>
            </a:r>
            <a:r>
              <a:rPr lang="ja-JP" altLang="en-US" sz="1000" dirty="0">
                <a:solidFill>
                  <a:srgbClr val="000000"/>
                </a:solidFill>
                <a:latin typeface="+mn-ea"/>
              </a:rPr>
              <a:t>でした。また「広報さっぽろ」が</a:t>
            </a:r>
            <a:r>
              <a:rPr lang="en-US" altLang="ja-JP" sz="1000" dirty="0">
                <a:solidFill>
                  <a:srgbClr val="000000"/>
                </a:solidFill>
                <a:latin typeface="+mn-ea"/>
              </a:rPr>
              <a:t>37</a:t>
            </a:r>
            <a:r>
              <a:rPr lang="ja-JP" altLang="en-US" sz="1000" dirty="0">
                <a:solidFill>
                  <a:srgbClr val="000000"/>
                </a:solidFill>
                <a:latin typeface="+mn-ea"/>
              </a:rPr>
              <a:t>件で全体の</a:t>
            </a:r>
            <a:r>
              <a:rPr lang="en-US" altLang="ja-JP" sz="1000" dirty="0">
                <a:solidFill>
                  <a:srgbClr val="000000"/>
                </a:solidFill>
                <a:latin typeface="+mn-ea"/>
              </a:rPr>
              <a:t>15.61</a:t>
            </a:r>
            <a:r>
              <a:rPr lang="ja-JP" altLang="en-US" sz="1000" dirty="0">
                <a:solidFill>
                  <a:srgbClr val="000000"/>
                </a:solidFill>
                <a:latin typeface="+mn-ea"/>
              </a:rPr>
              <a:t>％となっており、印刷物を含め紙媒体から情報を得ている方が多くいらっしゃることが分かりました。今回の印刷物では「敬老パス関連」</a:t>
            </a:r>
            <a:r>
              <a:rPr lang="en-US" altLang="ja-JP" sz="1000" dirty="0">
                <a:solidFill>
                  <a:srgbClr val="000000"/>
                </a:solidFill>
                <a:latin typeface="+mn-ea"/>
              </a:rPr>
              <a:t>35</a:t>
            </a:r>
            <a:r>
              <a:rPr lang="ja-JP" altLang="en-US" sz="1000" dirty="0">
                <a:solidFill>
                  <a:srgbClr val="000000"/>
                </a:solidFill>
                <a:latin typeface="+mn-ea"/>
              </a:rPr>
              <a:t>件、「後期高齢者医療保険関連」</a:t>
            </a:r>
            <a:r>
              <a:rPr lang="en-US" altLang="ja-JP" sz="1000" dirty="0">
                <a:solidFill>
                  <a:srgbClr val="000000"/>
                </a:solidFill>
                <a:latin typeface="+mn-ea"/>
              </a:rPr>
              <a:t>10</a:t>
            </a:r>
            <a:r>
              <a:rPr lang="ja-JP" altLang="en-US" sz="1000" dirty="0">
                <a:solidFill>
                  <a:srgbClr val="000000"/>
                </a:solidFill>
                <a:latin typeface="+mn-ea"/>
              </a:rPr>
              <a:t>件、「子ども医療費助成拡大関連」</a:t>
            </a:r>
            <a:r>
              <a:rPr lang="en-US" altLang="ja-JP" sz="1000" dirty="0">
                <a:solidFill>
                  <a:srgbClr val="000000"/>
                </a:solidFill>
                <a:latin typeface="+mn-ea"/>
              </a:rPr>
              <a:t>10</a:t>
            </a:r>
            <a:r>
              <a:rPr lang="ja-JP" altLang="en-US" sz="1000" dirty="0">
                <a:solidFill>
                  <a:srgbClr val="000000"/>
                </a:solidFill>
                <a:latin typeface="+mn-ea"/>
              </a:rPr>
              <a:t>件となりまして、案内が届くと問合わせしてこられる高齢者に加え、子ども医療費助成拡大の申請書について</a:t>
            </a:r>
            <a:r>
              <a:rPr lang="en-US" altLang="ja-JP" sz="1000" dirty="0">
                <a:solidFill>
                  <a:srgbClr val="000000"/>
                </a:solidFill>
                <a:latin typeface="+mn-ea"/>
              </a:rPr>
              <a:t>20</a:t>
            </a:r>
            <a:r>
              <a:rPr lang="ja-JP" altLang="en-US" sz="1000" dirty="0">
                <a:solidFill>
                  <a:srgbClr val="000000"/>
                </a:solidFill>
                <a:latin typeface="+mn-ea"/>
              </a:rPr>
              <a:t>～</a:t>
            </a:r>
            <a:r>
              <a:rPr lang="en-US" altLang="ja-JP" sz="1000" dirty="0">
                <a:solidFill>
                  <a:srgbClr val="000000"/>
                </a:solidFill>
                <a:latin typeface="+mn-ea"/>
              </a:rPr>
              <a:t>30</a:t>
            </a:r>
            <a:r>
              <a:rPr lang="ja-JP" altLang="en-US" sz="1000" dirty="0">
                <a:solidFill>
                  <a:srgbClr val="000000"/>
                </a:solidFill>
                <a:latin typeface="+mn-ea"/>
              </a:rPr>
              <a:t>代の方からの問合わせがあったことで「印刷物」の占める割合が高くなりました。その他印刷物では「ごみ分別関連」</a:t>
            </a:r>
            <a:r>
              <a:rPr lang="en-US" altLang="ja-JP" sz="1000" dirty="0">
                <a:solidFill>
                  <a:srgbClr val="000000"/>
                </a:solidFill>
                <a:latin typeface="+mn-ea"/>
              </a:rPr>
              <a:t>9</a:t>
            </a:r>
            <a:r>
              <a:rPr lang="ja-JP" altLang="en-US" sz="1000" dirty="0">
                <a:solidFill>
                  <a:srgbClr val="000000"/>
                </a:solidFill>
                <a:latin typeface="+mn-ea"/>
              </a:rPr>
              <a:t>件、「特定健診関連」</a:t>
            </a:r>
            <a:r>
              <a:rPr lang="en-US" altLang="ja-JP" sz="1000" dirty="0">
                <a:solidFill>
                  <a:srgbClr val="000000"/>
                </a:solidFill>
                <a:latin typeface="+mn-ea"/>
              </a:rPr>
              <a:t>5</a:t>
            </a:r>
            <a:r>
              <a:rPr lang="ja-JP" altLang="en-US" sz="1000" dirty="0">
                <a:solidFill>
                  <a:srgbClr val="000000"/>
                </a:solidFill>
                <a:latin typeface="+mn-ea"/>
              </a:rPr>
              <a:t>件、「入学通知書関連」</a:t>
            </a:r>
            <a:r>
              <a:rPr lang="en-US" altLang="ja-JP" sz="1000" dirty="0">
                <a:solidFill>
                  <a:srgbClr val="000000"/>
                </a:solidFill>
                <a:latin typeface="+mn-ea"/>
              </a:rPr>
              <a:t>3</a:t>
            </a:r>
            <a:r>
              <a:rPr lang="ja-JP" altLang="en-US" sz="1000" dirty="0">
                <a:solidFill>
                  <a:srgbClr val="000000"/>
                </a:solidFill>
                <a:latin typeface="+mn-ea"/>
              </a:rPr>
              <a:t>件でした。また「口コミ」</a:t>
            </a:r>
            <a:r>
              <a:rPr lang="en-US" altLang="ja-JP" sz="1000" dirty="0">
                <a:solidFill>
                  <a:srgbClr val="000000"/>
                </a:solidFill>
                <a:latin typeface="+mn-ea"/>
              </a:rPr>
              <a:t>13</a:t>
            </a:r>
            <a:r>
              <a:rPr lang="ja-JP" altLang="en-US" sz="1000" dirty="0">
                <a:solidFill>
                  <a:srgbClr val="000000"/>
                </a:solidFill>
                <a:latin typeface="+mn-ea"/>
              </a:rPr>
              <a:t>件のうち、区役所等の市の施設から教えてもらった方が</a:t>
            </a:r>
            <a:r>
              <a:rPr lang="en-US" altLang="ja-JP" sz="1000" dirty="0">
                <a:solidFill>
                  <a:srgbClr val="000000"/>
                </a:solidFill>
                <a:latin typeface="+mn-ea"/>
              </a:rPr>
              <a:t>7</a:t>
            </a:r>
            <a:r>
              <a:rPr lang="ja-JP" altLang="en-US" sz="1000" dirty="0">
                <a:solidFill>
                  <a:srgbClr val="000000"/>
                </a:solidFill>
                <a:latin typeface="+mn-ea"/>
              </a:rPr>
              <a:t>件、知人・友人から聞いた方が</a:t>
            </a:r>
            <a:r>
              <a:rPr lang="en-US" altLang="ja-JP" sz="1000" dirty="0">
                <a:solidFill>
                  <a:srgbClr val="000000"/>
                </a:solidFill>
                <a:latin typeface="+mn-ea"/>
              </a:rPr>
              <a:t>4</a:t>
            </a:r>
            <a:r>
              <a:rPr lang="ja-JP" altLang="en-US" sz="1000" dirty="0">
                <a:solidFill>
                  <a:srgbClr val="000000"/>
                </a:solidFill>
                <a:latin typeface="+mn-ea"/>
              </a:rPr>
              <a:t>件でした。その他</a:t>
            </a:r>
            <a:r>
              <a:rPr lang="ja-JP" altLang="en-US" sz="1000" b="0" i="0" dirty="0">
                <a:solidFill>
                  <a:schemeClr val="tx1"/>
                </a:solidFill>
                <a:effectLst/>
                <a:latin typeface="OpenSans-webfont"/>
              </a:rPr>
              <a:t>「東京のカスタマーハラスメントの相談窓口に電話をしたときに電話番号を教えてもらった」という珍しい口コミもありました。</a:t>
            </a:r>
            <a:endParaRPr lang="en-US" altLang="ja-JP" sz="1000" dirty="0">
              <a:solidFill>
                <a:schemeClr val="tx1"/>
              </a:solidFill>
              <a:latin typeface="+mn-ea"/>
            </a:endParaRPr>
          </a:p>
        </p:txBody>
      </p:sp>
      <p:pic>
        <p:nvPicPr>
          <p:cNvPr id="13" name="図 12">
            <a:extLst>
              <a:ext uri="{FF2B5EF4-FFF2-40B4-BE49-F238E27FC236}">
                <a16:creationId xmlns:a16="http://schemas.microsoft.com/office/drawing/2014/main" id="{9FA4C02B-5DEF-1066-A776-83043DBD65E5}"/>
              </a:ext>
            </a:extLst>
          </p:cNvPr>
          <p:cNvPicPr>
            <a:picLocks noChangeAspect="1"/>
          </p:cNvPicPr>
          <p:nvPr/>
        </p:nvPicPr>
        <p:blipFill>
          <a:blip r:embed="rId3"/>
          <a:stretch>
            <a:fillRect/>
          </a:stretch>
        </p:blipFill>
        <p:spPr>
          <a:xfrm>
            <a:off x="7608793" y="5500857"/>
            <a:ext cx="357726" cy="260213"/>
          </a:xfrm>
          <a:prstGeom prst="rect">
            <a:avLst/>
          </a:prstGeom>
        </p:spPr>
      </p:pic>
      <p:pic>
        <p:nvPicPr>
          <p:cNvPr id="14" name="図 13">
            <a:extLst>
              <a:ext uri="{FF2B5EF4-FFF2-40B4-BE49-F238E27FC236}">
                <a16:creationId xmlns:a16="http://schemas.microsoft.com/office/drawing/2014/main" id="{45BCF05D-C730-FF1C-9AC4-37503B0642CD}"/>
              </a:ext>
            </a:extLst>
          </p:cNvPr>
          <p:cNvPicPr>
            <a:picLocks noChangeAspect="1"/>
          </p:cNvPicPr>
          <p:nvPr/>
        </p:nvPicPr>
        <p:blipFill>
          <a:blip r:embed="rId4"/>
          <a:stretch>
            <a:fillRect/>
          </a:stretch>
        </p:blipFill>
        <p:spPr>
          <a:xfrm>
            <a:off x="7505775" y="5456477"/>
            <a:ext cx="424168" cy="261610"/>
          </a:xfrm>
          <a:prstGeom prst="rect">
            <a:avLst/>
          </a:prstGeom>
        </p:spPr>
      </p:pic>
      <p:graphicFrame>
        <p:nvGraphicFramePr>
          <p:cNvPr id="15" name="グラフ 14">
            <a:extLst>
              <a:ext uri="{FF2B5EF4-FFF2-40B4-BE49-F238E27FC236}">
                <a16:creationId xmlns:a16="http://schemas.microsoft.com/office/drawing/2014/main" id="{00000000-0008-0000-0F00-000003000000}"/>
              </a:ext>
            </a:extLst>
          </p:cNvPr>
          <p:cNvGraphicFramePr>
            <a:graphicFrameLocks/>
          </p:cNvGraphicFramePr>
          <p:nvPr>
            <p:extLst>
              <p:ext uri="{D42A27DB-BD31-4B8C-83A1-F6EECF244321}">
                <p14:modId xmlns:p14="http://schemas.microsoft.com/office/powerpoint/2010/main" val="1895705235"/>
              </p:ext>
            </p:extLst>
          </p:nvPr>
        </p:nvGraphicFramePr>
        <p:xfrm>
          <a:off x="6976872" y="4984116"/>
          <a:ext cx="1572765" cy="1359099"/>
        </p:xfrm>
        <a:graphic>
          <a:graphicData uri="http://schemas.openxmlformats.org/drawingml/2006/chart">
            <c:chart xmlns:c="http://schemas.openxmlformats.org/drawingml/2006/chart" xmlns:r="http://schemas.openxmlformats.org/officeDocument/2006/relationships" r:id="rId5"/>
          </a:graphicData>
        </a:graphic>
      </p:graphicFrame>
      <p:sp>
        <p:nvSpPr>
          <p:cNvPr id="17" name="正方形/長方形 16">
            <a:extLst>
              <a:ext uri="{FF2B5EF4-FFF2-40B4-BE49-F238E27FC236}">
                <a16:creationId xmlns:a16="http://schemas.microsoft.com/office/drawing/2014/main" id="{BA9CC854-2A6D-AD0E-3BCE-056D2A265F58}"/>
              </a:ext>
            </a:extLst>
          </p:cNvPr>
          <p:cNvSpPr/>
          <p:nvPr/>
        </p:nvSpPr>
        <p:spPr>
          <a:xfrm>
            <a:off x="7145349" y="5610355"/>
            <a:ext cx="514395" cy="261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000000"/>
                </a:solidFill>
              </a:rPr>
              <a:t>ない</a:t>
            </a:r>
            <a:endParaRPr kumimoji="1" lang="ja-JP" altLang="en-US" sz="1000" dirty="0">
              <a:solidFill>
                <a:srgbClr val="000000"/>
              </a:solidFill>
            </a:endParaRPr>
          </a:p>
        </p:txBody>
      </p:sp>
      <p:sp>
        <p:nvSpPr>
          <p:cNvPr id="18" name="正方形/長方形 17">
            <a:extLst>
              <a:ext uri="{FF2B5EF4-FFF2-40B4-BE49-F238E27FC236}">
                <a16:creationId xmlns:a16="http://schemas.microsoft.com/office/drawing/2014/main" id="{20FEE04E-D931-F013-A787-4DEFD6513AA4}"/>
              </a:ext>
            </a:extLst>
          </p:cNvPr>
          <p:cNvSpPr/>
          <p:nvPr/>
        </p:nvSpPr>
        <p:spPr>
          <a:xfrm>
            <a:off x="7659745" y="5145878"/>
            <a:ext cx="424168" cy="261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000000"/>
                </a:solidFill>
              </a:rPr>
              <a:t>ある</a:t>
            </a:r>
            <a:endParaRPr kumimoji="1" lang="ja-JP" altLang="en-US" sz="900" dirty="0">
              <a:solidFill>
                <a:srgbClr val="000000"/>
              </a:solidFill>
            </a:endParaRPr>
          </a:p>
        </p:txBody>
      </p:sp>
      <p:pic>
        <p:nvPicPr>
          <p:cNvPr id="3" name="図 2">
            <a:extLst>
              <a:ext uri="{FF2B5EF4-FFF2-40B4-BE49-F238E27FC236}">
                <a16:creationId xmlns:a16="http://schemas.microsoft.com/office/drawing/2014/main" id="{907E4A21-B38F-BE00-1661-C9EB408C0648}"/>
              </a:ext>
            </a:extLst>
          </p:cNvPr>
          <p:cNvPicPr>
            <a:picLocks noChangeAspect="1"/>
          </p:cNvPicPr>
          <p:nvPr/>
        </p:nvPicPr>
        <p:blipFill>
          <a:blip r:embed="rId6"/>
          <a:stretch>
            <a:fillRect/>
          </a:stretch>
        </p:blipFill>
        <p:spPr>
          <a:xfrm>
            <a:off x="421405" y="1048304"/>
            <a:ext cx="7905541" cy="2250667"/>
          </a:xfrm>
          <a:prstGeom prst="rect">
            <a:avLst/>
          </a:prstGeom>
        </p:spPr>
      </p:pic>
      <p:pic>
        <p:nvPicPr>
          <p:cNvPr id="2" name="図 1">
            <a:extLst>
              <a:ext uri="{FF2B5EF4-FFF2-40B4-BE49-F238E27FC236}">
                <a16:creationId xmlns:a16="http://schemas.microsoft.com/office/drawing/2014/main" id="{B388CC3E-60BC-5A2A-F1DC-0F3B2881F715}"/>
              </a:ext>
            </a:extLst>
          </p:cNvPr>
          <p:cNvPicPr>
            <a:picLocks noChangeAspect="1"/>
          </p:cNvPicPr>
          <p:nvPr/>
        </p:nvPicPr>
        <p:blipFill>
          <a:blip r:embed="rId7"/>
          <a:stretch>
            <a:fillRect/>
          </a:stretch>
        </p:blipFill>
        <p:spPr>
          <a:xfrm>
            <a:off x="383169" y="4955745"/>
            <a:ext cx="6482422" cy="7623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2"/>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a:t>5</a:t>
            </a:r>
            <a:endParaRPr lang="ja-JP" altLang="en-US"/>
          </a:p>
        </p:txBody>
      </p:sp>
      <p:sp>
        <p:nvSpPr>
          <p:cNvPr id="10" name="タイトル 1"/>
          <p:cNvSpPr txBox="1">
            <a:spLocks/>
          </p:cNvSpPr>
          <p:nvPr/>
        </p:nvSpPr>
        <p:spPr bwMode="auto">
          <a:xfrm>
            <a:off x="228369" y="469900"/>
            <a:ext cx="8229600" cy="460375"/>
          </a:xfrm>
          <a:prstGeom prst="rect">
            <a:avLst/>
          </a:prstGeom>
          <a:noFill/>
          <a:ln w="9525">
            <a:noFill/>
            <a:miter lim="800000"/>
            <a:headEnd/>
            <a:tailEnd/>
          </a:ln>
        </p:spPr>
        <p:txBody>
          <a:bodyPr anchor="ctr"/>
          <a:lstStyle/>
          <a:p>
            <a:pPr>
              <a:defRPr/>
            </a:pPr>
            <a:r>
              <a:rPr lang="ja-JP" altLang="en-US" sz="2000" dirty="0">
                <a:solidFill>
                  <a:schemeClr val="tx2"/>
                </a:solidFill>
                <a:latin typeface="+mj-lt"/>
                <a:ea typeface="+mj-ea"/>
                <a:cs typeface="+mj-cs"/>
              </a:rPr>
              <a:t>調査データ④（</a:t>
            </a:r>
            <a:r>
              <a:rPr lang="en-US" altLang="ja-JP" sz="2000" dirty="0">
                <a:solidFill>
                  <a:schemeClr val="tx2"/>
                </a:solidFill>
                <a:latin typeface="+mj-lt"/>
                <a:ea typeface="+mj-ea"/>
                <a:cs typeface="+mj-cs"/>
              </a:rPr>
              <a:t>FAQ-ID</a:t>
            </a:r>
            <a:r>
              <a:rPr lang="ja-JP" altLang="en-US" sz="2000" dirty="0">
                <a:solidFill>
                  <a:schemeClr val="tx2"/>
                </a:solidFill>
                <a:latin typeface="+mj-lt"/>
                <a:ea typeface="+mj-ea"/>
                <a:cs typeface="+mj-cs"/>
              </a:rPr>
              <a:t>別聴取件数　問合せのみ対象）</a:t>
            </a:r>
          </a:p>
        </p:txBody>
      </p:sp>
      <p:sp>
        <p:nvSpPr>
          <p:cNvPr id="12292" name="テキスト ボックス 7"/>
          <p:cNvSpPr txBox="1">
            <a:spLocks noChangeArrowheads="1"/>
          </p:cNvSpPr>
          <p:nvPr/>
        </p:nvSpPr>
        <p:spPr bwMode="auto">
          <a:xfrm>
            <a:off x="311150" y="930275"/>
            <a:ext cx="5667375" cy="307975"/>
          </a:xfrm>
          <a:prstGeom prst="rect">
            <a:avLst/>
          </a:prstGeom>
          <a:noFill/>
          <a:ln w="9525">
            <a:noFill/>
            <a:miter lim="800000"/>
            <a:headEnd/>
            <a:tailEnd/>
          </a:ln>
        </p:spPr>
        <p:txBody>
          <a:bodyPr>
            <a:spAutoFit/>
          </a:bodyPr>
          <a:lstStyle/>
          <a:p>
            <a:r>
              <a:rPr lang="ja-JP" altLang="en-US" sz="1400" b="1" dirty="0"/>
              <a:t>■</a:t>
            </a:r>
            <a:r>
              <a:rPr lang="en-US" altLang="ja-JP" sz="1400" b="1" dirty="0"/>
              <a:t>FAQ</a:t>
            </a:r>
            <a:r>
              <a:rPr lang="ja-JP" altLang="en-US" sz="1400" b="1" dirty="0"/>
              <a:t>　</a:t>
            </a:r>
            <a:r>
              <a:rPr lang="en-US" altLang="ja-JP" sz="1400" b="1" dirty="0"/>
              <a:t>ID</a:t>
            </a:r>
            <a:r>
              <a:rPr lang="ja-JP" altLang="en-US" sz="1400" b="1" dirty="0"/>
              <a:t>別聴取件数　（問合せのみ対象）</a:t>
            </a:r>
            <a:endParaRPr lang="en-US" altLang="ja-JP" sz="1400" b="1" dirty="0"/>
          </a:p>
        </p:txBody>
      </p:sp>
      <p:sp>
        <p:nvSpPr>
          <p:cNvPr id="8" name="正方形/長方形 7">
            <a:extLst>
              <a:ext uri="{FF2B5EF4-FFF2-40B4-BE49-F238E27FC236}">
                <a16:creationId xmlns:a16="http://schemas.microsoft.com/office/drawing/2014/main" id="{8C107FB7-553F-4114-AC3A-83B229EE7F49}"/>
              </a:ext>
            </a:extLst>
          </p:cNvPr>
          <p:cNvSpPr/>
          <p:nvPr/>
        </p:nvSpPr>
        <p:spPr>
          <a:xfrm>
            <a:off x="365586" y="5108658"/>
            <a:ext cx="8229599" cy="1184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tIns="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defRPr/>
            </a:pPr>
            <a:r>
              <a:rPr lang="ja-JP" altLang="en-US" sz="1100" dirty="0">
                <a:solidFill>
                  <a:srgbClr val="000000"/>
                </a:solidFill>
                <a:latin typeface="+mn-ea"/>
              </a:rPr>
              <a:t>今回は「敬老パス関連」の件数が</a:t>
            </a:r>
            <a:r>
              <a:rPr lang="en-US" altLang="ja-JP" sz="1100" dirty="0">
                <a:solidFill>
                  <a:srgbClr val="000000"/>
                </a:solidFill>
                <a:latin typeface="+mn-ea"/>
              </a:rPr>
              <a:t>35</a:t>
            </a:r>
            <a:r>
              <a:rPr lang="ja-JP" altLang="en-US" sz="1100" dirty="0">
                <a:solidFill>
                  <a:srgbClr val="000000"/>
                </a:solidFill>
                <a:latin typeface="+mn-ea"/>
              </a:rPr>
              <a:t>件と最も多くなりました（</a:t>
            </a:r>
            <a:r>
              <a:rPr lang="en-US" altLang="ja-JP" sz="1100" dirty="0">
                <a:solidFill>
                  <a:srgbClr val="000000"/>
                </a:solidFill>
                <a:latin typeface="+mn-ea"/>
              </a:rPr>
              <a:t>FAQID</a:t>
            </a:r>
            <a:r>
              <a:rPr lang="ja-JP" altLang="en-US" sz="1100" dirty="0">
                <a:solidFill>
                  <a:srgbClr val="000000"/>
                </a:solidFill>
                <a:latin typeface="+mn-ea"/>
              </a:rPr>
              <a:t>：</a:t>
            </a:r>
            <a:r>
              <a:rPr lang="en-US" altLang="ja-JP" sz="1100" dirty="0">
                <a:solidFill>
                  <a:srgbClr val="000000"/>
                </a:solidFill>
                <a:latin typeface="+mn-ea"/>
              </a:rPr>
              <a:t>341125</a:t>
            </a:r>
            <a:r>
              <a:rPr lang="ja-JP" altLang="en-US" sz="1100" dirty="0">
                <a:solidFill>
                  <a:srgbClr val="000000"/>
                </a:solidFill>
                <a:latin typeface="+mn-ea"/>
              </a:rPr>
              <a:t>、</a:t>
            </a:r>
            <a:r>
              <a:rPr lang="en-US" altLang="ja-JP" sz="1100" dirty="0">
                <a:solidFill>
                  <a:srgbClr val="000000"/>
                </a:solidFill>
                <a:latin typeface="+mn-ea"/>
              </a:rPr>
              <a:t>341127</a:t>
            </a:r>
            <a:r>
              <a:rPr lang="ja-JP" altLang="en-US" sz="1100" dirty="0">
                <a:solidFill>
                  <a:srgbClr val="000000"/>
                </a:solidFill>
                <a:latin typeface="+mn-ea"/>
              </a:rPr>
              <a:t>）。続いて「ごみ分別関連」が</a:t>
            </a:r>
            <a:r>
              <a:rPr lang="en-US" altLang="ja-JP" sz="1100" dirty="0">
                <a:solidFill>
                  <a:srgbClr val="000000"/>
                </a:solidFill>
                <a:latin typeface="+mn-ea"/>
              </a:rPr>
              <a:t>20</a:t>
            </a:r>
            <a:r>
              <a:rPr lang="ja-JP" altLang="en-US" sz="1100" dirty="0">
                <a:solidFill>
                  <a:srgbClr val="000000"/>
                </a:solidFill>
                <a:latin typeface="+mn-ea"/>
              </a:rPr>
              <a:t>件（</a:t>
            </a:r>
            <a:r>
              <a:rPr lang="en-US" altLang="ja-JP" sz="1100" dirty="0">
                <a:solidFill>
                  <a:srgbClr val="000000"/>
                </a:solidFill>
                <a:latin typeface="+mn-ea"/>
              </a:rPr>
              <a:t>FAQID</a:t>
            </a:r>
            <a:r>
              <a:rPr lang="ja-JP" altLang="en-US" sz="1100" dirty="0">
                <a:solidFill>
                  <a:srgbClr val="000000"/>
                </a:solidFill>
                <a:latin typeface="+mn-ea"/>
              </a:rPr>
              <a:t>：</a:t>
            </a:r>
            <a:r>
              <a:rPr lang="en-US" altLang="ja-JP" sz="1100" dirty="0">
                <a:solidFill>
                  <a:srgbClr val="000000"/>
                </a:solidFill>
                <a:latin typeface="+mn-ea"/>
              </a:rPr>
              <a:t>434674</a:t>
            </a:r>
            <a:r>
              <a:rPr lang="ja-JP" altLang="en-US" sz="1100" dirty="0">
                <a:solidFill>
                  <a:srgbClr val="000000"/>
                </a:solidFill>
                <a:latin typeface="+mn-ea"/>
              </a:rPr>
              <a:t>、</a:t>
            </a:r>
            <a:r>
              <a:rPr lang="en-US" altLang="ja-JP" sz="1100" dirty="0">
                <a:solidFill>
                  <a:srgbClr val="000000"/>
                </a:solidFill>
                <a:latin typeface="+mn-ea"/>
              </a:rPr>
              <a:t>398</a:t>
            </a:r>
            <a:r>
              <a:rPr lang="ja-JP" altLang="en-US" sz="1100" dirty="0">
                <a:solidFill>
                  <a:srgbClr val="000000"/>
                </a:solidFill>
                <a:latin typeface="+mn-ea"/>
              </a:rPr>
              <a:t>、</a:t>
            </a:r>
            <a:r>
              <a:rPr lang="en-US" altLang="ja-JP" sz="1100" dirty="0">
                <a:solidFill>
                  <a:srgbClr val="000000"/>
                </a:solidFill>
                <a:latin typeface="+mn-ea"/>
              </a:rPr>
              <a:t>9</a:t>
            </a:r>
            <a:r>
              <a:rPr lang="ja-JP" altLang="en-US" sz="1100" dirty="0">
                <a:solidFill>
                  <a:srgbClr val="000000"/>
                </a:solidFill>
                <a:latin typeface="+mn-ea"/>
              </a:rPr>
              <a:t>）、「高齢者肺炎球菌ワクチン関連」</a:t>
            </a:r>
            <a:r>
              <a:rPr lang="en-US" altLang="ja-JP" sz="1100" dirty="0">
                <a:solidFill>
                  <a:srgbClr val="000000"/>
                </a:solidFill>
                <a:latin typeface="+mn-ea"/>
              </a:rPr>
              <a:t>12</a:t>
            </a:r>
            <a:r>
              <a:rPr lang="ja-JP" altLang="en-US" sz="1100" dirty="0">
                <a:solidFill>
                  <a:srgbClr val="000000"/>
                </a:solidFill>
                <a:latin typeface="+mn-ea"/>
              </a:rPr>
              <a:t>件、「</a:t>
            </a:r>
            <a:r>
              <a:rPr kumimoji="1" lang="ja-JP" altLang="en-US" sz="1100" b="0" i="0" kern="1200" dirty="0">
                <a:solidFill>
                  <a:srgbClr val="000000"/>
                </a:solidFill>
                <a:effectLst/>
                <a:latin typeface="+mn-lt"/>
                <a:ea typeface="+mn-ea"/>
                <a:cs typeface="+mn-cs"/>
              </a:rPr>
              <a:t>子ども医療費助成制度の拡大関連」</a:t>
            </a:r>
            <a:r>
              <a:rPr lang="en-US" altLang="ja-JP" sz="1100" dirty="0">
                <a:solidFill>
                  <a:srgbClr val="000000"/>
                </a:solidFill>
                <a:latin typeface="+mn-ea"/>
              </a:rPr>
              <a:t>10</a:t>
            </a:r>
            <a:r>
              <a:rPr kumimoji="1" lang="ja-JP" altLang="en-US" sz="1100" b="0" i="0" kern="1200" dirty="0">
                <a:solidFill>
                  <a:srgbClr val="000000"/>
                </a:solidFill>
                <a:effectLst/>
                <a:latin typeface="+mn-lt"/>
                <a:ea typeface="+mn-ea"/>
                <a:cs typeface="+mn-cs"/>
              </a:rPr>
              <a:t>件</a:t>
            </a:r>
            <a:r>
              <a:rPr lang="ja-JP" altLang="en-US" sz="1100" dirty="0">
                <a:solidFill>
                  <a:srgbClr val="000000"/>
                </a:solidFill>
              </a:rPr>
              <a:t>の</a:t>
            </a:r>
            <a:r>
              <a:rPr kumimoji="1" lang="ja-JP" altLang="en-US" sz="1100" b="0" i="0" kern="1200" dirty="0">
                <a:solidFill>
                  <a:srgbClr val="000000"/>
                </a:solidFill>
                <a:effectLst/>
                <a:latin typeface="+mn-ea"/>
                <a:ea typeface="+mn-ea"/>
                <a:cs typeface="+mn-cs"/>
              </a:rPr>
              <a:t>お</a:t>
            </a:r>
            <a:r>
              <a:rPr lang="ja-JP" altLang="en-US" sz="1100" dirty="0">
                <a:solidFill>
                  <a:srgbClr val="000000"/>
                </a:solidFill>
                <a:latin typeface="+mn-ea"/>
              </a:rPr>
              <a:t>問い合わせの割合が高くなっております。</a:t>
            </a:r>
            <a:endParaRPr lang="en-US" altLang="ja-JP" sz="1100" dirty="0">
              <a:solidFill>
                <a:srgbClr val="000000"/>
              </a:solidFill>
              <a:latin typeface="+mn-ea"/>
            </a:endParaRPr>
          </a:p>
          <a:p>
            <a:pPr>
              <a:defRPr/>
            </a:pPr>
            <a:r>
              <a:rPr lang="ja-JP" altLang="en-US" sz="1100" dirty="0">
                <a:solidFill>
                  <a:srgbClr val="000000"/>
                </a:solidFill>
                <a:latin typeface="+mn-ea"/>
              </a:rPr>
              <a:t>ごみリサイクル関連の問い合わせの割合が前回（</a:t>
            </a:r>
            <a:r>
              <a:rPr lang="en-US" altLang="ja-JP" sz="1100" dirty="0">
                <a:solidFill>
                  <a:srgbClr val="000000"/>
                </a:solidFill>
                <a:latin typeface="+mn-ea"/>
              </a:rPr>
              <a:t>2023</a:t>
            </a:r>
            <a:r>
              <a:rPr lang="ja-JP" altLang="en-US" sz="1100" dirty="0">
                <a:solidFill>
                  <a:srgbClr val="000000"/>
                </a:solidFill>
                <a:latin typeface="+mn-ea"/>
              </a:rPr>
              <a:t>年</a:t>
            </a:r>
            <a:r>
              <a:rPr lang="en-US" altLang="ja-JP" sz="1100" dirty="0">
                <a:solidFill>
                  <a:srgbClr val="000000"/>
                </a:solidFill>
                <a:latin typeface="+mn-ea"/>
              </a:rPr>
              <a:t>5</a:t>
            </a:r>
            <a:r>
              <a:rPr lang="ja-JP" altLang="en-US" sz="1100" dirty="0">
                <a:solidFill>
                  <a:srgbClr val="000000"/>
                </a:solidFill>
                <a:latin typeface="+mn-ea"/>
              </a:rPr>
              <a:t>月）の</a:t>
            </a:r>
            <a:r>
              <a:rPr lang="en-US" altLang="ja-JP" sz="1100" dirty="0">
                <a:solidFill>
                  <a:srgbClr val="000000"/>
                </a:solidFill>
                <a:latin typeface="+mn-ea"/>
              </a:rPr>
              <a:t>60</a:t>
            </a:r>
            <a:r>
              <a:rPr lang="ja-JP" altLang="en-US" sz="1100" dirty="0">
                <a:solidFill>
                  <a:srgbClr val="000000"/>
                </a:solidFill>
                <a:latin typeface="+mn-ea"/>
              </a:rPr>
              <a:t>件より大幅に減少し、敬老パスに関する問い合わせが増えました。今回の調査期間は、敬老パスの新制度が発表されたことに伴う継続利用可否について関心が多く寄せられたため増加したと考えられます。</a:t>
            </a:r>
            <a:endParaRPr lang="en-US" altLang="ja-JP" sz="1100" dirty="0">
              <a:solidFill>
                <a:srgbClr val="000000"/>
              </a:solidFill>
              <a:latin typeface="+mn-ea"/>
            </a:endParaRPr>
          </a:p>
        </p:txBody>
      </p:sp>
      <p:pic>
        <p:nvPicPr>
          <p:cNvPr id="5" name="図 4">
            <a:extLst>
              <a:ext uri="{FF2B5EF4-FFF2-40B4-BE49-F238E27FC236}">
                <a16:creationId xmlns:a16="http://schemas.microsoft.com/office/drawing/2014/main" id="{65EADF8F-A79E-EA3C-C861-31CDE29DB09B}"/>
              </a:ext>
            </a:extLst>
          </p:cNvPr>
          <p:cNvPicPr>
            <a:picLocks noChangeAspect="1"/>
          </p:cNvPicPr>
          <p:nvPr/>
        </p:nvPicPr>
        <p:blipFill>
          <a:blip r:embed="rId3"/>
          <a:stretch>
            <a:fillRect/>
          </a:stretch>
        </p:blipFill>
        <p:spPr>
          <a:xfrm>
            <a:off x="365585" y="1238251"/>
            <a:ext cx="8229600" cy="37865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2"/>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a:t>6</a:t>
            </a:r>
            <a:endParaRPr lang="ja-JP" altLang="en-US"/>
          </a:p>
        </p:txBody>
      </p:sp>
      <p:sp>
        <p:nvSpPr>
          <p:cNvPr id="10" name="タイトル 1"/>
          <p:cNvSpPr txBox="1">
            <a:spLocks/>
          </p:cNvSpPr>
          <p:nvPr/>
        </p:nvSpPr>
        <p:spPr bwMode="auto">
          <a:xfrm>
            <a:off x="315913" y="447675"/>
            <a:ext cx="8229600" cy="460375"/>
          </a:xfrm>
          <a:prstGeom prst="rect">
            <a:avLst/>
          </a:prstGeom>
          <a:noFill/>
          <a:ln w="9525">
            <a:noFill/>
            <a:miter lim="800000"/>
            <a:headEnd/>
            <a:tailEnd/>
          </a:ln>
        </p:spPr>
        <p:txBody>
          <a:bodyPr anchor="ctr"/>
          <a:lstStyle/>
          <a:p>
            <a:pPr>
              <a:defRPr/>
            </a:pPr>
            <a:r>
              <a:rPr lang="ja-JP" altLang="en-US" sz="2000" dirty="0">
                <a:solidFill>
                  <a:schemeClr val="tx2"/>
                </a:solidFill>
                <a:latin typeface="+mj-lt"/>
                <a:ea typeface="+mj-ea"/>
                <a:cs typeface="+mj-cs"/>
              </a:rPr>
              <a:t>調査データ⑤（</a:t>
            </a:r>
            <a:r>
              <a:rPr lang="en-US" altLang="ja-JP" sz="2000" dirty="0">
                <a:solidFill>
                  <a:schemeClr val="tx2"/>
                </a:solidFill>
                <a:latin typeface="+mj-lt"/>
                <a:ea typeface="+mj-ea"/>
                <a:cs typeface="+mj-cs"/>
              </a:rPr>
              <a:t>FAQ-ID</a:t>
            </a:r>
            <a:r>
              <a:rPr lang="ja-JP" altLang="en-US" sz="2000" dirty="0">
                <a:solidFill>
                  <a:schemeClr val="tx2"/>
                </a:solidFill>
                <a:latin typeface="+mj-lt"/>
                <a:ea typeface="+mj-ea"/>
                <a:cs typeface="+mj-cs"/>
              </a:rPr>
              <a:t>　申請・申込案件件数）</a:t>
            </a:r>
          </a:p>
        </p:txBody>
      </p:sp>
      <p:sp>
        <p:nvSpPr>
          <p:cNvPr id="13316" name="テキスト ボックス 7"/>
          <p:cNvSpPr txBox="1">
            <a:spLocks noChangeArrowheads="1"/>
          </p:cNvSpPr>
          <p:nvPr/>
        </p:nvSpPr>
        <p:spPr bwMode="auto">
          <a:xfrm>
            <a:off x="315913" y="1081737"/>
            <a:ext cx="5667375" cy="307975"/>
          </a:xfrm>
          <a:prstGeom prst="rect">
            <a:avLst/>
          </a:prstGeom>
          <a:noFill/>
          <a:ln w="9525">
            <a:noFill/>
            <a:miter lim="800000"/>
            <a:headEnd/>
            <a:tailEnd/>
          </a:ln>
        </p:spPr>
        <p:txBody>
          <a:bodyPr>
            <a:spAutoFit/>
          </a:bodyPr>
          <a:lstStyle/>
          <a:p>
            <a:r>
              <a:rPr lang="ja-JP" altLang="en-US" sz="1400" b="1" dirty="0"/>
              <a:t>■申請・申込案件　</a:t>
            </a:r>
            <a:r>
              <a:rPr lang="en-US" altLang="ja-JP" sz="1400" b="1" dirty="0"/>
              <a:t>ID</a:t>
            </a:r>
            <a:r>
              <a:rPr lang="ja-JP" altLang="en-US" sz="1400" b="1" dirty="0"/>
              <a:t>別聴取件数　</a:t>
            </a:r>
            <a:endParaRPr lang="en-US" altLang="ja-JP" sz="1400" b="1" dirty="0"/>
          </a:p>
        </p:txBody>
      </p:sp>
      <p:sp>
        <p:nvSpPr>
          <p:cNvPr id="12" name="正方形/長方形 11"/>
          <p:cNvSpPr/>
          <p:nvPr/>
        </p:nvSpPr>
        <p:spPr>
          <a:xfrm>
            <a:off x="377888" y="3776472"/>
            <a:ext cx="8253175" cy="952546"/>
          </a:xfrm>
          <a:prstGeom prst="rect">
            <a:avLst/>
          </a:prstGeom>
          <a:noFill/>
          <a:ln>
            <a:solidFill>
              <a:srgbClr val="F0AD00"/>
            </a:solidFill>
          </a:ln>
        </p:spPr>
        <p:style>
          <a:lnRef idx="2">
            <a:schemeClr val="accent1">
              <a:shade val="50000"/>
            </a:schemeClr>
          </a:lnRef>
          <a:fillRef idx="1">
            <a:schemeClr val="accent1"/>
          </a:fillRef>
          <a:effectRef idx="0">
            <a:schemeClr val="accent1"/>
          </a:effectRef>
          <a:fontRef idx="minor">
            <a:schemeClr val="lt1"/>
          </a:fontRef>
        </p:style>
        <p:txBody>
          <a:bodyPr tIns="54000" bIns="54000" anchor="ctr"/>
          <a:lstStyle/>
          <a:p>
            <a:pPr>
              <a:defRPr/>
            </a:pPr>
            <a:r>
              <a:rPr lang="ja-JP" altLang="en-US" sz="1100" dirty="0">
                <a:solidFill>
                  <a:schemeClr val="tx1">
                    <a:lumMod val="95000"/>
                    <a:lumOff val="5000"/>
                  </a:schemeClr>
                </a:solidFill>
                <a:latin typeface="+mn-ea"/>
              </a:rPr>
              <a:t>申請・申込の調査対象は、基本的には「各区胃がん・大腸がん検診」といたしました。</a:t>
            </a:r>
            <a:r>
              <a:rPr lang="ja-JP" altLang="en-US" sz="1100" dirty="0">
                <a:solidFill>
                  <a:schemeClr val="tx1"/>
                </a:solidFill>
                <a:latin typeface="+mn-ea"/>
              </a:rPr>
              <a:t>申請・申込における聴取件数は合計</a:t>
            </a:r>
            <a:r>
              <a:rPr lang="en-US" altLang="ja-JP" sz="1100" dirty="0">
                <a:solidFill>
                  <a:schemeClr val="tx1"/>
                </a:solidFill>
                <a:latin typeface="+mn-ea"/>
              </a:rPr>
              <a:t>12</a:t>
            </a:r>
            <a:r>
              <a:rPr lang="ja-JP" altLang="en-US" sz="1100" dirty="0">
                <a:solidFill>
                  <a:schemeClr val="tx1"/>
                </a:solidFill>
                <a:latin typeface="+mn-ea"/>
              </a:rPr>
              <a:t>件となっており、前回調査（</a:t>
            </a:r>
            <a:r>
              <a:rPr lang="en-US" altLang="ja-JP" sz="1100" dirty="0">
                <a:solidFill>
                  <a:schemeClr val="tx1"/>
                </a:solidFill>
                <a:latin typeface="+mn-ea"/>
              </a:rPr>
              <a:t>8</a:t>
            </a:r>
            <a:r>
              <a:rPr lang="ja-JP" altLang="en-US" sz="1100" dirty="0">
                <a:solidFill>
                  <a:schemeClr val="tx1"/>
                </a:solidFill>
                <a:latin typeface="+mn-ea"/>
              </a:rPr>
              <a:t>件）と比較し</a:t>
            </a:r>
            <a:r>
              <a:rPr lang="en-US" altLang="ja-JP" sz="1100" dirty="0">
                <a:solidFill>
                  <a:schemeClr val="tx1"/>
                </a:solidFill>
                <a:latin typeface="+mn-ea"/>
              </a:rPr>
              <a:t>4</a:t>
            </a:r>
            <a:r>
              <a:rPr lang="ja-JP" altLang="en-US" sz="1100" dirty="0">
                <a:solidFill>
                  <a:schemeClr val="tx1"/>
                </a:solidFill>
                <a:latin typeface="+mn-ea"/>
              </a:rPr>
              <a:t>件増加しました。全体の割合は、</a:t>
            </a:r>
            <a:r>
              <a:rPr lang="en-US" altLang="ja-JP" sz="1100" dirty="0">
                <a:solidFill>
                  <a:schemeClr val="tx1"/>
                </a:solidFill>
                <a:latin typeface="+mn-ea"/>
              </a:rPr>
              <a:t>237</a:t>
            </a:r>
            <a:r>
              <a:rPr lang="ja-JP" altLang="en-US" sz="1100" dirty="0">
                <a:solidFill>
                  <a:schemeClr val="tx1"/>
                </a:solidFill>
                <a:latin typeface="+mn-ea"/>
              </a:rPr>
              <a:t>件中</a:t>
            </a:r>
            <a:r>
              <a:rPr lang="en-US" altLang="ja-JP" sz="1100" dirty="0">
                <a:solidFill>
                  <a:schemeClr val="tx1"/>
                </a:solidFill>
                <a:latin typeface="+mn-ea"/>
              </a:rPr>
              <a:t>5.06</a:t>
            </a:r>
            <a:r>
              <a:rPr lang="ja-JP" altLang="en-US" sz="1100" dirty="0">
                <a:solidFill>
                  <a:schemeClr val="tx1"/>
                </a:solidFill>
                <a:latin typeface="+mn-ea"/>
              </a:rPr>
              <a:t>％となり前回（</a:t>
            </a:r>
            <a:r>
              <a:rPr lang="en-US" altLang="ja-JP" sz="1100" dirty="0">
                <a:solidFill>
                  <a:schemeClr val="tx1"/>
                </a:solidFill>
                <a:latin typeface="+mn-ea"/>
              </a:rPr>
              <a:t>212</a:t>
            </a:r>
            <a:r>
              <a:rPr lang="ja-JP" altLang="en-US" sz="1100" dirty="0">
                <a:solidFill>
                  <a:schemeClr val="tx1"/>
                </a:solidFill>
                <a:latin typeface="+mn-ea"/>
              </a:rPr>
              <a:t>件中</a:t>
            </a:r>
            <a:r>
              <a:rPr lang="en-US" altLang="ja-JP" sz="1100" dirty="0">
                <a:solidFill>
                  <a:schemeClr val="tx1"/>
                </a:solidFill>
                <a:latin typeface="+mn-ea"/>
              </a:rPr>
              <a:t>3.77</a:t>
            </a:r>
            <a:r>
              <a:rPr lang="ja-JP" altLang="en-US" sz="1100" dirty="0">
                <a:solidFill>
                  <a:schemeClr val="tx1"/>
                </a:solidFill>
                <a:latin typeface="+mn-ea"/>
              </a:rPr>
              <a:t>％）より</a:t>
            </a:r>
            <a:r>
              <a:rPr lang="en-US" altLang="ja-JP" sz="1100" dirty="0">
                <a:solidFill>
                  <a:schemeClr val="tx1"/>
                </a:solidFill>
                <a:latin typeface="+mn-ea"/>
              </a:rPr>
              <a:t>1.29</a:t>
            </a:r>
            <a:r>
              <a:rPr lang="ja-JP" altLang="en-US" sz="1100" dirty="0">
                <a:solidFill>
                  <a:schemeClr val="tx1"/>
                </a:solidFill>
                <a:latin typeface="+mn-ea"/>
              </a:rPr>
              <a:t>ポイント増加しました。</a:t>
            </a:r>
            <a:endParaRPr lang="en-US" altLang="ja-JP" sz="1100" dirty="0">
              <a:solidFill>
                <a:schemeClr val="tx1"/>
              </a:solidFill>
              <a:latin typeface="+mn-ea"/>
            </a:endParaRPr>
          </a:p>
        </p:txBody>
      </p:sp>
      <p:graphicFrame>
        <p:nvGraphicFramePr>
          <p:cNvPr id="3" name="表 2">
            <a:extLst>
              <a:ext uri="{FF2B5EF4-FFF2-40B4-BE49-F238E27FC236}">
                <a16:creationId xmlns:a16="http://schemas.microsoft.com/office/drawing/2014/main" id="{8977852E-BA2E-B4AD-AE8A-AFA02E7B7BCF}"/>
              </a:ext>
            </a:extLst>
          </p:cNvPr>
          <p:cNvGraphicFramePr>
            <a:graphicFrameLocks noGrp="1"/>
          </p:cNvGraphicFramePr>
          <p:nvPr>
            <p:extLst>
              <p:ext uri="{D42A27DB-BD31-4B8C-83A1-F6EECF244321}">
                <p14:modId xmlns:p14="http://schemas.microsoft.com/office/powerpoint/2010/main" val="409716845"/>
              </p:ext>
            </p:extLst>
          </p:nvPr>
        </p:nvGraphicFramePr>
        <p:xfrm>
          <a:off x="377888" y="1563398"/>
          <a:ext cx="8229600" cy="1957041"/>
        </p:xfrm>
        <a:graphic>
          <a:graphicData uri="http://schemas.openxmlformats.org/drawingml/2006/table">
            <a:tbl>
              <a:tblPr/>
              <a:tblGrid>
                <a:gridCol w="1028256">
                  <a:extLst>
                    <a:ext uri="{9D8B030D-6E8A-4147-A177-3AD203B41FA5}">
                      <a16:colId xmlns:a16="http://schemas.microsoft.com/office/drawing/2014/main" val="2998851337"/>
                    </a:ext>
                  </a:extLst>
                </a:gridCol>
                <a:gridCol w="1380744">
                  <a:extLst>
                    <a:ext uri="{9D8B030D-6E8A-4147-A177-3AD203B41FA5}">
                      <a16:colId xmlns:a16="http://schemas.microsoft.com/office/drawing/2014/main" val="1551719953"/>
                    </a:ext>
                  </a:extLst>
                </a:gridCol>
                <a:gridCol w="4910328">
                  <a:extLst>
                    <a:ext uri="{9D8B030D-6E8A-4147-A177-3AD203B41FA5}">
                      <a16:colId xmlns:a16="http://schemas.microsoft.com/office/drawing/2014/main" val="2204358291"/>
                    </a:ext>
                  </a:extLst>
                </a:gridCol>
                <a:gridCol w="910272">
                  <a:extLst>
                    <a:ext uri="{9D8B030D-6E8A-4147-A177-3AD203B41FA5}">
                      <a16:colId xmlns:a16="http://schemas.microsoft.com/office/drawing/2014/main" val="1874386532"/>
                    </a:ext>
                  </a:extLst>
                </a:gridCol>
              </a:tblGrid>
              <a:tr h="396951">
                <a:tc>
                  <a:txBody>
                    <a:bodyPr/>
                    <a:lstStyle/>
                    <a:p>
                      <a:pPr algn="ctr" fontAlgn="b"/>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順位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FAQ　ID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問い合わせ内容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88593430"/>
                  </a:ext>
                </a:extLst>
              </a:tr>
              <a:tr h="376059">
                <a:tc>
                  <a:txBody>
                    <a:bodyPr/>
                    <a:lstStyle/>
                    <a:p>
                      <a:pPr algn="ct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443617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厚別区がん検診（胃・大腸・肺）を受診したい</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831248"/>
                  </a:ext>
                </a:extLst>
              </a:tr>
              <a:tr h="431913">
                <a:tc>
                  <a:txBody>
                    <a:bodyPr/>
                    <a:lstStyle/>
                    <a:p>
                      <a:pPr algn="ct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443628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白石区胃・大腸・肺がん検診を受診したい（令和</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9629115"/>
                  </a:ext>
                </a:extLst>
              </a:tr>
              <a:tr h="376059">
                <a:tc>
                  <a:txBody>
                    <a:bodyPr/>
                    <a:lstStyle/>
                    <a:p>
                      <a:pPr algn="ct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443302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【2023</a:t>
                      </a:r>
                      <a:r>
                        <a:rPr kumimoji="1" lang="ja-JP" altLang="en-US"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年度</a:t>
                      </a:r>
                      <a:r>
                        <a:rPr kumimoji="1" lang="en-US" altLang="ja-JP"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en-US"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中央区民センターで胃がん・大腸がん・肺がん検診を受診したい（広報さっぽろを見たのですが）</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660763"/>
                  </a:ext>
                </a:extLst>
              </a:tr>
              <a:tr h="376059">
                <a:tc>
                  <a:txBody>
                    <a:bodyPr/>
                    <a:lstStyle/>
                    <a:p>
                      <a:pPr algn="ct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442694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en-US"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生ごみ堆肥化セミナー</a:t>
                      </a:r>
                      <a:r>
                        <a:rPr kumimoji="1" lang="en-US" altLang="ja-JP"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en-US"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令和</a:t>
                      </a:r>
                      <a:r>
                        <a:rPr kumimoji="1" lang="en-US" altLang="ja-JP"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6</a:t>
                      </a:r>
                      <a:r>
                        <a:rPr kumimoji="1" lang="ja-JP" altLang="en-US"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年</a:t>
                      </a:r>
                      <a:r>
                        <a:rPr kumimoji="1" lang="en-US" altLang="ja-JP"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3</a:t>
                      </a:r>
                      <a:r>
                        <a:rPr kumimoji="1" lang="ja-JP" altLang="en-US"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月、会場開催）</a:t>
                      </a:r>
                      <a:r>
                        <a:rPr kumimoji="1" lang="en-US" altLang="ja-JP"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en-US" sz="1050" b="0" i="0" kern="1200" dirty="0">
                          <a:solidFill>
                            <a:schemeClr val="tx1"/>
                          </a:solidFill>
                          <a:effectLst/>
                          <a:latin typeface="ＭＳ Ｐゴシック" panose="020B0600070205080204" pitchFamily="50" charset="-128"/>
                          <a:ea typeface="ＭＳ Ｐゴシック" panose="020B0600070205080204" pitchFamily="50" charset="-128"/>
                          <a:cs typeface="+mn-cs"/>
                        </a:rPr>
                        <a:t>自家製堆肥の作り方と家庭菜園講座に参加したい</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13387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93688" y="447675"/>
            <a:ext cx="8229600" cy="460375"/>
          </a:xfrm>
        </p:spPr>
        <p:txBody>
          <a:bodyPr/>
          <a:lstStyle/>
          <a:p>
            <a:pPr eaLnBrk="1" hangingPunct="1"/>
            <a:r>
              <a:rPr lang="ja-JP" altLang="en-US" sz="2000" dirty="0"/>
              <a:t>調査データ⑥（コメント－</a:t>
            </a:r>
            <a:r>
              <a:rPr lang="en-US" altLang="ja-JP" sz="2000" dirty="0"/>
              <a:t>1</a:t>
            </a:r>
            <a:r>
              <a:rPr lang="ja-JP" altLang="en-US" sz="2000" dirty="0"/>
              <a:t>　全件表示）</a:t>
            </a:r>
          </a:p>
        </p:txBody>
      </p:sp>
      <p:sp>
        <p:nvSpPr>
          <p:cNvPr id="14339" name="テキスト ボックス 8"/>
          <p:cNvSpPr txBox="1">
            <a:spLocks noChangeArrowheads="1"/>
          </p:cNvSpPr>
          <p:nvPr/>
        </p:nvSpPr>
        <p:spPr bwMode="auto">
          <a:xfrm>
            <a:off x="4140200" y="6524625"/>
            <a:ext cx="576263" cy="369888"/>
          </a:xfrm>
          <a:prstGeom prst="rect">
            <a:avLst/>
          </a:prstGeom>
          <a:noFill/>
          <a:ln w="9525">
            <a:noFill/>
            <a:miter lim="800000"/>
            <a:headEnd/>
            <a:tailEnd/>
          </a:ln>
        </p:spPr>
        <p:txBody>
          <a:bodyPr>
            <a:spAutoFit/>
          </a:bodyPr>
          <a:lstStyle/>
          <a:p>
            <a:pPr algn="ctr"/>
            <a:r>
              <a:rPr lang="en-US" altLang="ja-JP"/>
              <a:t>7</a:t>
            </a:r>
            <a:endParaRPr lang="ja-JP" altLang="en-US"/>
          </a:p>
        </p:txBody>
      </p:sp>
      <p:sp>
        <p:nvSpPr>
          <p:cNvPr id="12" name="正方形/長方形 11">
            <a:extLst>
              <a:ext uri="{FF2B5EF4-FFF2-40B4-BE49-F238E27FC236}">
                <a16:creationId xmlns:a16="http://schemas.microsoft.com/office/drawing/2014/main" id="{2CBB5C55-C768-44E5-9A5D-EEFE157AA533}"/>
              </a:ext>
            </a:extLst>
          </p:cNvPr>
          <p:cNvSpPr/>
          <p:nvPr/>
        </p:nvSpPr>
        <p:spPr>
          <a:xfrm>
            <a:off x="352582" y="1013026"/>
            <a:ext cx="8438833" cy="644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defRPr/>
            </a:pPr>
            <a:r>
              <a:rPr lang="ja-JP" altLang="en-US" sz="1200" dirty="0">
                <a:solidFill>
                  <a:schemeClr val="tx1"/>
                </a:solidFill>
                <a:latin typeface="+mn-ea"/>
              </a:rPr>
              <a:t>調査データ⑥～⑮では、調査にご協力いただいた市民からのコメント（利用経験有無を含む）を点数の高い順に全件掲載しております。</a:t>
            </a:r>
            <a:r>
              <a:rPr lang="en-US" altLang="ja-JP" sz="1200" dirty="0">
                <a:solidFill>
                  <a:schemeClr val="tx1"/>
                </a:solidFill>
                <a:latin typeface="+mn-ea"/>
              </a:rPr>
              <a:t>※</a:t>
            </a:r>
            <a:r>
              <a:rPr lang="ja-JP" altLang="en-US" sz="1200" dirty="0">
                <a:solidFill>
                  <a:schemeClr val="tx1"/>
                </a:solidFill>
                <a:latin typeface="+mn-ea"/>
              </a:rPr>
              <a:t>点数なしの方</a:t>
            </a:r>
            <a:r>
              <a:rPr lang="en-US" altLang="ja-JP" sz="1200" dirty="0">
                <a:solidFill>
                  <a:schemeClr val="tx1"/>
                </a:solidFill>
                <a:latin typeface="+mn-ea"/>
              </a:rPr>
              <a:t>3</a:t>
            </a:r>
            <a:r>
              <a:rPr lang="ja-JP" altLang="en-US" sz="1200" dirty="0">
                <a:solidFill>
                  <a:schemeClr val="tx1"/>
                </a:solidFill>
                <a:latin typeface="+mn-ea"/>
              </a:rPr>
              <a:t>件を含め全</a:t>
            </a:r>
            <a:r>
              <a:rPr lang="en-US" altLang="ja-JP" sz="1200" dirty="0">
                <a:solidFill>
                  <a:schemeClr val="tx1"/>
                </a:solidFill>
                <a:latin typeface="+mn-ea"/>
              </a:rPr>
              <a:t>240</a:t>
            </a:r>
            <a:r>
              <a:rPr lang="ja-JP" altLang="en-US" sz="1200" dirty="0">
                <a:solidFill>
                  <a:schemeClr val="tx1"/>
                </a:solidFill>
                <a:latin typeface="+mn-ea"/>
              </a:rPr>
              <a:t>件のコメントを掲載。</a:t>
            </a:r>
            <a:endParaRPr lang="en-US" altLang="ja-JP" sz="1200" dirty="0">
              <a:solidFill>
                <a:schemeClr val="tx1"/>
              </a:solidFill>
              <a:latin typeface="+mn-ea"/>
            </a:endParaRPr>
          </a:p>
        </p:txBody>
      </p:sp>
      <p:pic>
        <p:nvPicPr>
          <p:cNvPr id="10" name="図 9">
            <a:extLst>
              <a:ext uri="{FF2B5EF4-FFF2-40B4-BE49-F238E27FC236}">
                <a16:creationId xmlns:a16="http://schemas.microsoft.com/office/drawing/2014/main" id="{ED04F8A4-8064-1498-0AD2-87BF5609D858}"/>
              </a:ext>
            </a:extLst>
          </p:cNvPr>
          <p:cNvPicPr>
            <a:picLocks noChangeAspect="1"/>
          </p:cNvPicPr>
          <p:nvPr/>
        </p:nvPicPr>
        <p:blipFill>
          <a:blip r:embed="rId3"/>
          <a:stretch>
            <a:fillRect/>
          </a:stretch>
        </p:blipFill>
        <p:spPr>
          <a:xfrm>
            <a:off x="352583" y="1762527"/>
            <a:ext cx="8438833" cy="460917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24725</TotalTime>
  <Words>2159</Words>
  <Application>Microsoft Office PowerPoint</Application>
  <PresentationFormat>画面に合わせる (4:3)</PresentationFormat>
  <Paragraphs>176</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HG明朝B</vt:lpstr>
      <vt:lpstr>ＭＳ Ｐゴシック</vt:lpstr>
      <vt:lpstr>ＭＳ ゴシック</vt:lpstr>
      <vt:lpstr>OpenSans-webfont</vt:lpstr>
      <vt:lpstr>Arial</vt:lpstr>
      <vt:lpstr>Calibri</vt:lpstr>
      <vt:lpstr>Georgia</vt:lpstr>
      <vt:lpstr>Trebuchet MS</vt:lpstr>
      <vt:lpstr>Wingdings 2</vt:lpstr>
      <vt:lpstr>アーバン</vt:lpstr>
      <vt:lpstr>札幌市コールセンター 市民満足度調査報告書 （2024年　2月14日～2月20日）</vt:lpstr>
      <vt:lpstr>目次</vt:lpstr>
      <vt:lpstr>調査状況（調査実施期間　調査結果）</vt:lpstr>
      <vt:lpstr>調査データ①（日別件数）　</vt:lpstr>
      <vt:lpstr>調査データ②（年代別・男女別件数）</vt:lpstr>
      <vt:lpstr>調査データ③（利用媒体・利用経験）</vt:lpstr>
      <vt:lpstr>PowerPoint プレゼンテーション</vt:lpstr>
      <vt:lpstr>PowerPoint プレゼンテーション</vt:lpstr>
      <vt:lpstr>調査データ⑥（コメント－1　全件表示）</vt:lpstr>
      <vt:lpstr>調査データ⑦（コメント－2　全件表示）</vt:lpstr>
      <vt:lpstr>調査データ⑧（コメント－3　全件表示）</vt:lpstr>
      <vt:lpstr>調査データ⑨（コメント－4　全件表示）</vt:lpstr>
      <vt:lpstr>調査データ⑩（コメント－5　全件表示）</vt:lpstr>
      <vt:lpstr>調査データ⑪（コメント－6　全件表示）</vt:lpstr>
      <vt:lpstr>調査データ⑫（コメント－7　全件表示）</vt:lpstr>
      <vt:lpstr>調査データ⑬（コメント－8　全件表示）</vt:lpstr>
      <vt:lpstr>調査データ⑭（コメント－9　全件表示）</vt:lpstr>
      <vt:lpstr>調査データ⑮（コメント－10　全件表示）</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札幌市コールセンター 市民満足度調査報告書 （2024年2月14日～2月20日）</dc:title>
  <dc:creator>コールセンター</dc:creator>
  <cp:lastModifiedBy>行政SV01</cp:lastModifiedBy>
  <cp:revision>1478</cp:revision>
  <cp:lastPrinted>2023-02-04T09:32:36Z</cp:lastPrinted>
  <dcterms:created xsi:type="dcterms:W3CDTF">2010-10-12T01:14:43Z</dcterms:created>
  <dcterms:modified xsi:type="dcterms:W3CDTF">2024-03-06T07:08:15Z</dcterms:modified>
</cp:coreProperties>
</file>